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5" r:id="rId3"/>
    <p:sldId id="293" r:id="rId4"/>
    <p:sldId id="276" r:id="rId5"/>
    <p:sldId id="294" r:id="rId6"/>
    <p:sldId id="278" r:id="rId7"/>
    <p:sldId id="281" r:id="rId8"/>
    <p:sldId id="282" r:id="rId9"/>
    <p:sldId id="316" r:id="rId10"/>
    <p:sldId id="317" r:id="rId11"/>
    <p:sldId id="283" r:id="rId12"/>
    <p:sldId id="284" r:id="rId13"/>
    <p:sldId id="296" r:id="rId14"/>
    <p:sldId id="312" r:id="rId15"/>
    <p:sldId id="313" r:id="rId16"/>
    <p:sldId id="285" r:id="rId17"/>
    <p:sldId id="287" r:id="rId18"/>
    <p:sldId id="318" r:id="rId19"/>
    <p:sldId id="314" r:id="rId20"/>
    <p:sldId id="315" r:id="rId21"/>
    <p:sldId id="299" r:id="rId22"/>
    <p:sldId id="310" r:id="rId23"/>
    <p:sldId id="308" r:id="rId24"/>
    <p:sldId id="309" r:id="rId25"/>
    <p:sldId id="311"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2" r:id="rId39"/>
    <p:sldId id="344" r:id="rId40"/>
    <p:sldId id="348" r:id="rId41"/>
    <p:sldId id="338" r:id="rId42"/>
    <p:sldId id="343" r:id="rId43"/>
    <p:sldId id="342" r:id="rId44"/>
    <p:sldId id="339" r:id="rId45"/>
    <p:sldId id="340" r:id="rId46"/>
    <p:sldId id="345" r:id="rId47"/>
    <p:sldId id="346" r:id="rId48"/>
    <p:sldId id="347" r:id="rId49"/>
    <p:sldId id="341" r:id="rId50"/>
    <p:sldId id="349" r:id="rId51"/>
    <p:sldId id="352" r:id="rId52"/>
    <p:sldId id="353" r:id="rId53"/>
    <p:sldId id="350" r:id="rId54"/>
    <p:sldId id="351"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31" r:id="rId70"/>
    <p:sldId id="333" r:id="rId71"/>
    <p:sldId id="334" r:id="rId72"/>
    <p:sldId id="335" r:id="rId73"/>
    <p:sldId id="336" r:id="rId74"/>
    <p:sldId id="337" r:id="rId7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Eissa" initials="SE" lastIdx="1" clrIdx="0">
    <p:extLst>
      <p:ext uri="{19B8F6BF-5375-455C-9EA6-DF929625EA0E}">
        <p15:presenceInfo xmlns:p15="http://schemas.microsoft.com/office/powerpoint/2012/main" userId="dcdfaa731fbbf3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3" autoAdjust="0"/>
  </p:normalViewPr>
  <p:slideViewPr>
    <p:cSldViewPr snapToGrid="0">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BF0E7D08-6A76-4EC9-A28A-EC02A91DEBEA}" type="datetimeFigureOut">
              <a:rPr lang="es-AR" smtClean="0"/>
              <a:pPr/>
              <a:t>18/10/2024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77986219-274D-45E3-B7B4-BF574CA8A155}" type="slidenum">
              <a:rPr lang="es-AR" smtClean="0"/>
              <a:pPr/>
              <a:t>‹Nº›</a:t>
            </a:fld>
            <a:endParaRPr lang="es-AR"/>
          </a:p>
        </p:txBody>
      </p:sp>
    </p:spTree>
    <p:extLst>
      <p:ext uri="{BB962C8B-B14F-4D97-AF65-F5344CB8AC3E}">
        <p14:creationId xmlns:p14="http://schemas.microsoft.com/office/powerpoint/2010/main" val="16157487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285"/>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0E7D08-6A76-4EC9-A28A-EC02A91DEBEA}" type="datetimeFigureOut">
              <a:rPr lang="es-AR" smtClean="0"/>
              <a:pPr/>
              <a:t>18/10/2024</a:t>
            </a:fld>
            <a:endParaRPr lang="es-A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986219-274D-45E3-B7B4-BF574CA8A155}" type="slidenum">
              <a:rPr lang="es-AR" smtClean="0"/>
              <a:pPr/>
              <a:t>‹Nº›</a:t>
            </a:fld>
            <a:endParaRPr lang="es-AR"/>
          </a:p>
        </p:txBody>
      </p:sp>
    </p:spTree>
    <p:extLst>
      <p:ext uri="{BB962C8B-B14F-4D97-AF65-F5344CB8AC3E}">
        <p14:creationId xmlns:p14="http://schemas.microsoft.com/office/powerpoint/2010/main" val="425355653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FCF7B1-0712-4765-B2AF-D569D27B741F}"/>
              </a:ext>
            </a:extLst>
          </p:cNvPr>
          <p:cNvSpPr>
            <a:spLocks noGrp="1"/>
          </p:cNvSpPr>
          <p:nvPr>
            <p:ph type="title"/>
          </p:nvPr>
        </p:nvSpPr>
        <p:spPr>
          <a:xfrm>
            <a:off x="872197" y="372477"/>
            <a:ext cx="7643153" cy="3292474"/>
          </a:xfrm>
        </p:spPr>
        <p:txBody>
          <a:bodyPr>
            <a:normAutofit/>
          </a:bodyPr>
          <a:lstStyle/>
          <a:p>
            <a:pPr algn="ctr"/>
            <a:r>
              <a:rPr lang="es-AR" sz="4400" b="1" dirty="0">
                <a:latin typeface="Arial" panose="020B0604020202020204" pitchFamily="34" charset="0"/>
                <a:cs typeface="Arial" panose="020B0604020202020204" pitchFamily="34" charset="0"/>
              </a:rPr>
              <a:t>Consideraciones Conceptuales</a:t>
            </a:r>
          </a:p>
        </p:txBody>
      </p:sp>
      <p:sp>
        <p:nvSpPr>
          <p:cNvPr id="3" name="CuadroTexto 2">
            <a:extLst>
              <a:ext uri="{FF2B5EF4-FFF2-40B4-BE49-F238E27FC236}">
                <a16:creationId xmlns:a16="http://schemas.microsoft.com/office/drawing/2014/main" id="{FBE14E4C-FE4F-4A8C-9BA6-920CF7AF8C53}"/>
              </a:ext>
            </a:extLst>
          </p:cNvPr>
          <p:cNvSpPr txBox="1"/>
          <p:nvPr/>
        </p:nvSpPr>
        <p:spPr>
          <a:xfrm>
            <a:off x="1069145" y="4895557"/>
            <a:ext cx="7272997" cy="461665"/>
          </a:xfrm>
          <a:prstGeom prst="rect">
            <a:avLst/>
          </a:prstGeom>
          <a:noFill/>
        </p:spPr>
        <p:txBody>
          <a:bodyPr wrap="square" rtlCol="0">
            <a:spAutoFit/>
          </a:bodyPr>
          <a:lstStyle/>
          <a:p>
            <a:pPr algn="r"/>
            <a:r>
              <a:rPr lang="es-AR" sz="2400" b="1" dirty="0">
                <a:latin typeface="Arial" panose="020B0604020202020204" pitchFamily="34" charset="0"/>
                <a:cs typeface="Arial" panose="020B0604020202020204" pitchFamily="34" charset="0"/>
              </a:rPr>
              <a:t>Dr. Sergio G. Eissa</a:t>
            </a:r>
          </a:p>
        </p:txBody>
      </p:sp>
    </p:spTree>
    <p:extLst>
      <p:ext uri="{BB962C8B-B14F-4D97-AF65-F5344CB8AC3E}">
        <p14:creationId xmlns:p14="http://schemas.microsoft.com/office/powerpoint/2010/main" val="40142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dirty="0">
                <a:latin typeface="Arial" pitchFamily="34" charset="0"/>
                <a:cs typeface="Arial" pitchFamily="34" charset="0"/>
              </a:rPr>
              <a:t>Triángulo del Conflicto de </a:t>
            </a:r>
            <a:r>
              <a:rPr lang="es-AR" sz="4400" dirty="0" err="1">
                <a:latin typeface="Arial" pitchFamily="34" charset="0"/>
                <a:cs typeface="Arial" pitchFamily="34" charset="0"/>
              </a:rPr>
              <a:t>Galtung</a:t>
            </a:r>
            <a:endParaRPr lang="es-AR" sz="4400" dirty="0">
              <a:latin typeface="Arial" pitchFamily="34" charset="0"/>
              <a:cs typeface="Arial" pitchFamily="34" charset="0"/>
            </a:endParaRPr>
          </a:p>
        </p:txBody>
      </p:sp>
      <p:pic>
        <p:nvPicPr>
          <p:cNvPr id="4" name="Imagen 3">
            <a:extLst>
              <a:ext uri="{FF2B5EF4-FFF2-40B4-BE49-F238E27FC236}">
                <a16:creationId xmlns:a16="http://schemas.microsoft.com/office/drawing/2014/main" id="{97308F7D-55B8-415A-8918-71F04181D35A}"/>
              </a:ext>
            </a:extLst>
          </p:cNvPr>
          <p:cNvPicPr/>
          <p:nvPr/>
        </p:nvPicPr>
        <p:blipFill rotWithShape="1">
          <a:blip r:embed="rId2"/>
          <a:srcRect l="62441" t="34302" r="9690" b="33487"/>
          <a:stretch/>
        </p:blipFill>
        <p:spPr bwMode="auto">
          <a:xfrm>
            <a:off x="858129" y="2139632"/>
            <a:ext cx="7132320" cy="42048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7464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b="1" dirty="0">
                <a:latin typeface="Arial" pitchFamily="34" charset="0"/>
                <a:cs typeface="Arial" pitchFamily="34" charset="0"/>
              </a:rPr>
              <a:t>Violencia</a:t>
            </a:r>
          </a:p>
        </p:txBody>
      </p:sp>
      <p:sp>
        <p:nvSpPr>
          <p:cNvPr id="4" name="CuadroTexto 3"/>
          <p:cNvSpPr txBox="1"/>
          <p:nvPr/>
        </p:nvSpPr>
        <p:spPr>
          <a:xfrm>
            <a:off x="393895" y="1477108"/>
            <a:ext cx="8121455" cy="5073028"/>
          </a:xfrm>
          <a:prstGeom prst="rect">
            <a:avLst/>
          </a:prstGeom>
          <a:noFill/>
        </p:spPr>
        <p:txBody>
          <a:bodyPr wrap="square" rtlCol="0">
            <a:spAutoFit/>
          </a:bodyPr>
          <a:lstStyle/>
          <a:p>
            <a:pPr algn="just"/>
            <a:r>
              <a:rPr lang="es-ES" sz="3200" dirty="0"/>
              <a:t>No todos los conflictos son delitos.</a:t>
            </a:r>
          </a:p>
          <a:p>
            <a:pPr algn="just"/>
            <a:endParaRPr lang="es-ES" sz="3200" dirty="0"/>
          </a:p>
          <a:p>
            <a:pPr algn="just"/>
            <a:r>
              <a:rPr lang="es-ES" sz="3200" dirty="0"/>
              <a:t>Cuando el conflicto no es mediatizado/transformado puede devenir en violencia.</a:t>
            </a:r>
          </a:p>
          <a:p>
            <a:pPr algn="just"/>
            <a:endParaRPr lang="es-ES" sz="3200" dirty="0"/>
          </a:p>
          <a:p>
            <a:pPr algn="just"/>
            <a:r>
              <a:rPr lang="es-ES" sz="3200" dirty="0"/>
              <a:t>La máxima expresión de violencia es la guerra entre dos unidades políticas que reclaman para si el monopolio de la violencia en un territorio determinado.</a:t>
            </a:r>
            <a:endParaRPr lang="es-A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b="1" dirty="0">
                <a:latin typeface="Arial" pitchFamily="34" charset="0"/>
                <a:cs typeface="Arial" pitchFamily="34" charset="0"/>
              </a:rPr>
              <a:t>Guerra</a:t>
            </a:r>
          </a:p>
        </p:txBody>
      </p:sp>
      <p:sp>
        <p:nvSpPr>
          <p:cNvPr id="5" name="CuadroTexto 4">
            <a:extLst>
              <a:ext uri="{FF2B5EF4-FFF2-40B4-BE49-F238E27FC236}">
                <a16:creationId xmlns:a16="http://schemas.microsoft.com/office/drawing/2014/main" id="{6734E2A0-E5B1-4AB2-98ED-38FA2C3BC73E}"/>
              </a:ext>
            </a:extLst>
          </p:cNvPr>
          <p:cNvSpPr txBox="1"/>
          <p:nvPr/>
        </p:nvSpPr>
        <p:spPr>
          <a:xfrm>
            <a:off x="628649" y="1519311"/>
            <a:ext cx="8153987" cy="4536819"/>
          </a:xfrm>
          <a:prstGeom prst="rect">
            <a:avLst/>
          </a:prstGeom>
          <a:noFill/>
        </p:spPr>
        <p:txBody>
          <a:bodyPr wrap="square" rtlCol="0">
            <a:spAutoFit/>
          </a:bodyPr>
          <a:lstStyle/>
          <a:p>
            <a:pPr marL="450215" marR="31115" algn="just">
              <a:lnSpc>
                <a:spcPct val="150000"/>
              </a:lnSpc>
              <a:spcBef>
                <a:spcPts val="600"/>
              </a:spcBef>
              <a:spcAft>
                <a:spcPts val="600"/>
              </a:spcAft>
            </a:pPr>
            <a:r>
              <a:rPr lang="es-ES" sz="2800" dirty="0">
                <a:effectLst/>
                <a:latin typeface="Arial" panose="020B0604020202020204" pitchFamily="34" charset="0"/>
                <a:ea typeface="Times New Roman" panose="02020603050405020304" pitchFamily="18" charset="0"/>
                <a:cs typeface="Arial" panose="020B0604020202020204" pitchFamily="34" charset="0"/>
              </a:rPr>
              <a:t>Acto de violencia destinado a imponer nuestra voluntad al otro, la guerra incluye un medio, la violencia, y un fin, fijado por la política. Pero como ésta somete la violencia a la inteligencia, o sea a la política, ésta última no cesa de conducir el desencadenamiento de la violencia (Aron).</a:t>
            </a:r>
            <a:endParaRPr lang="es-AR" sz="2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CC759-1ED4-4C04-84B8-F336BBD7A2F5}"/>
              </a:ext>
            </a:extLst>
          </p:cNvPr>
          <p:cNvSpPr>
            <a:spLocks noGrp="1"/>
          </p:cNvSpPr>
          <p:nvPr>
            <p:ph type="title"/>
          </p:nvPr>
        </p:nvSpPr>
        <p:spPr>
          <a:xfrm>
            <a:off x="464234" y="308854"/>
            <a:ext cx="8051116" cy="6091945"/>
          </a:xfrm>
        </p:spPr>
        <p:txBody>
          <a:bodyPr>
            <a:normAutofit fontScale="90000"/>
          </a:bodyPr>
          <a:lstStyle/>
          <a:p>
            <a:pPr algn="just"/>
            <a:br>
              <a:rPr lang="es-ES" sz="2400" dirty="0">
                <a:effectLst/>
                <a:latin typeface="Arial" panose="020B0604020202020204" pitchFamily="34" charset="0"/>
                <a:ea typeface="Times New Roman" panose="02020603050405020304" pitchFamily="18" charset="0"/>
                <a:cs typeface="Arial" panose="020B0604020202020204" pitchFamily="34" charset="0"/>
              </a:rPr>
            </a:br>
            <a:br>
              <a:rPr lang="es-ES" sz="2400" dirty="0">
                <a:effectLst/>
                <a:latin typeface="Arial" panose="020B0604020202020204" pitchFamily="34" charset="0"/>
                <a:ea typeface="Times New Roman" panose="02020603050405020304" pitchFamily="18" charset="0"/>
                <a:cs typeface="Arial" panose="020B0604020202020204" pitchFamily="34" charset="0"/>
              </a:rPr>
            </a:br>
            <a:br>
              <a:rPr lang="es-ES" sz="24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“La guerra es una mera continuación de la política por otros medios (…) no es sólo un hecho político, sino más bien un verdadero instrumento del intercambio político”.</a:t>
            </a:r>
            <a:br>
              <a:rPr lang="es-ES" sz="2700" dirty="0">
                <a:effectLst/>
                <a:latin typeface="Arial" panose="020B0604020202020204" pitchFamily="34" charset="0"/>
                <a:ea typeface="Times New Roman" panose="02020603050405020304" pitchFamily="18" charset="0"/>
                <a:cs typeface="Arial" panose="020B0604020202020204" pitchFamily="34" charset="0"/>
              </a:rPr>
            </a:br>
            <a:br>
              <a:rPr lang="es-ES" sz="27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“La guerra no es sino la continuación de la política estatal”.</a:t>
            </a:r>
            <a:br>
              <a:rPr lang="es-ES" sz="2700" dirty="0">
                <a:effectLst/>
                <a:latin typeface="Arial" panose="020B0604020202020204" pitchFamily="34" charset="0"/>
                <a:ea typeface="Times New Roman" panose="02020603050405020304" pitchFamily="18" charset="0"/>
                <a:cs typeface="Arial" panose="020B0604020202020204" pitchFamily="34" charset="0"/>
              </a:rPr>
            </a:br>
            <a:br>
              <a:rPr lang="es-ES" sz="2700" dirty="0">
                <a:effectLst/>
                <a:latin typeface="Arial" panose="020B0604020202020204" pitchFamily="34" charset="0"/>
                <a:ea typeface="Times New Roman" panose="02020603050405020304" pitchFamily="18" charset="0"/>
                <a:cs typeface="Arial" panose="020B0604020202020204" pitchFamily="34" charset="0"/>
              </a:rPr>
            </a:br>
            <a:r>
              <a:rPr lang="es-ES" sz="2700" dirty="0">
                <a:effectLst/>
                <a:latin typeface="Arial" panose="020B0604020202020204" pitchFamily="34" charset="0"/>
                <a:ea typeface="Times New Roman" panose="02020603050405020304" pitchFamily="18" charset="0"/>
                <a:cs typeface="Arial" panose="020B0604020202020204" pitchFamily="34" charset="0"/>
              </a:rPr>
              <a:t>“El jefe militar es un especialista [en cambio el estadista] abarca el conjunto de circunstancias políticas y militares, algunas de las cuales escapan normalmente a quien no tiene más experiencia y misión que la conducción en el campo de batalla”. “La guerra surge de la política, la política determina su intensidad, le crea el motivo, le traza las grandes líneas, le fija los fines y al mismo tiempo los objetivos militares” (Aron).</a:t>
            </a:r>
            <a:br>
              <a:rPr lang="es-ES" sz="2700" dirty="0">
                <a:effectLst/>
                <a:latin typeface="Arial" panose="020B0604020202020204" pitchFamily="34" charset="0"/>
                <a:ea typeface="Times New Roman" panose="02020603050405020304" pitchFamily="18" charset="0"/>
                <a:cs typeface="Arial" panose="020B0604020202020204" pitchFamily="34" charset="0"/>
              </a:rPr>
            </a:br>
            <a:br>
              <a:rPr lang="es-ES" sz="2700" dirty="0">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endParaRPr lang="es-AR" dirty="0"/>
          </a:p>
        </p:txBody>
      </p:sp>
    </p:spTree>
    <p:extLst>
      <p:ext uri="{BB962C8B-B14F-4D97-AF65-F5344CB8AC3E}">
        <p14:creationId xmlns:p14="http://schemas.microsoft.com/office/powerpoint/2010/main" val="291863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b="1" dirty="0">
                <a:latin typeface="Arial" pitchFamily="34" charset="0"/>
                <a:cs typeface="Arial" pitchFamily="34" charset="0"/>
              </a:rPr>
              <a:t>Estudios de seguridad</a:t>
            </a:r>
            <a:endParaRPr lang="es-AR" sz="4400" b="1" dirty="0">
              <a:latin typeface="Arial" pitchFamily="34" charset="0"/>
              <a:cs typeface="Arial" pitchFamily="34" charset="0"/>
            </a:endParaRPr>
          </a:p>
        </p:txBody>
      </p:sp>
      <p:sp>
        <p:nvSpPr>
          <p:cNvPr id="4" name="CuadroTexto 3">
            <a:extLst>
              <a:ext uri="{FF2B5EF4-FFF2-40B4-BE49-F238E27FC236}">
                <a16:creationId xmlns:a16="http://schemas.microsoft.com/office/drawing/2014/main" id="{4AFF2E22-5C13-48B3-A6BC-371B6FF38517}"/>
              </a:ext>
            </a:extLst>
          </p:cNvPr>
          <p:cNvSpPr txBox="1"/>
          <p:nvPr/>
        </p:nvSpPr>
        <p:spPr>
          <a:xfrm>
            <a:off x="211016" y="1814731"/>
            <a:ext cx="8463476" cy="3970318"/>
          </a:xfrm>
          <a:prstGeom prst="rect">
            <a:avLst/>
          </a:prstGeom>
          <a:noFill/>
        </p:spPr>
        <p:txBody>
          <a:bodyPr wrap="square" rtlCol="0">
            <a:spAutoFit/>
          </a:bodyPr>
          <a:lstStyle/>
          <a:p>
            <a:pPr algn="just"/>
            <a:r>
              <a:rPr lang="es-AR" sz="2800" dirty="0">
                <a:latin typeface="Arial" panose="020B0604020202020204" pitchFamily="34" charset="0"/>
                <a:cs typeface="Arial" panose="020B0604020202020204" pitchFamily="34" charset="0"/>
              </a:rPr>
              <a:t>Luego del fin de la Guerra Fría (1947-1991), los Estudios Estratégicos pasaron a denominarse Estudios de Seguridad y se redefinió el objeto de estudio:</a:t>
            </a:r>
          </a:p>
          <a:p>
            <a:pPr algn="just"/>
            <a:endParaRPr lang="es-AR"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AR" sz="2800" dirty="0">
                <a:latin typeface="Arial" panose="020B0604020202020204" pitchFamily="34" charset="0"/>
                <a:cs typeface="Arial" panose="020B0604020202020204" pitchFamily="34" charset="0"/>
              </a:rPr>
              <a:t>Escuela Realista: Estado</a:t>
            </a:r>
          </a:p>
          <a:p>
            <a:pPr marL="457200" indent="-457200" algn="just">
              <a:buFont typeface="Arial" panose="020B0604020202020204" pitchFamily="34" charset="0"/>
              <a:buChar char="•"/>
            </a:pPr>
            <a:r>
              <a:rPr lang="es-AR" sz="2800" dirty="0">
                <a:latin typeface="Arial" panose="020B0604020202020204" pitchFamily="34" charset="0"/>
                <a:cs typeface="Arial" panose="020B0604020202020204" pitchFamily="34" charset="0"/>
              </a:rPr>
              <a:t>Constructivismo: identidad de grupos, colectividades o de instituciones.</a:t>
            </a:r>
          </a:p>
          <a:p>
            <a:pPr marL="457200" indent="-457200" algn="just">
              <a:buFont typeface="Arial" panose="020B0604020202020204" pitchFamily="34" charset="0"/>
              <a:buChar char="•"/>
            </a:pPr>
            <a:r>
              <a:rPr lang="es-AR" sz="2800" dirty="0">
                <a:latin typeface="Arial" panose="020B0604020202020204" pitchFamily="34" charset="0"/>
                <a:cs typeface="Arial" panose="020B0604020202020204" pitchFamily="34" charset="0"/>
              </a:rPr>
              <a:t>Teorías Críticas: el individuo.</a:t>
            </a:r>
          </a:p>
        </p:txBody>
      </p:sp>
    </p:spTree>
    <p:extLst>
      <p:ext uri="{BB962C8B-B14F-4D97-AF65-F5344CB8AC3E}">
        <p14:creationId xmlns:p14="http://schemas.microsoft.com/office/powerpoint/2010/main" val="66378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4400" b="1" dirty="0">
                <a:latin typeface="Arial" pitchFamily="34" charset="0"/>
                <a:cs typeface="Arial" pitchFamily="34" charset="0"/>
              </a:rPr>
              <a:t>Estudios de seguridad</a:t>
            </a:r>
            <a:endParaRPr lang="es-AR" sz="4400" b="1" dirty="0">
              <a:latin typeface="Arial" pitchFamily="34" charset="0"/>
              <a:cs typeface="Arial" pitchFamily="34" charset="0"/>
            </a:endParaRPr>
          </a:p>
        </p:txBody>
      </p:sp>
      <p:sp>
        <p:nvSpPr>
          <p:cNvPr id="4" name="CuadroTexto 3">
            <a:extLst>
              <a:ext uri="{FF2B5EF4-FFF2-40B4-BE49-F238E27FC236}">
                <a16:creationId xmlns:a16="http://schemas.microsoft.com/office/drawing/2014/main" id="{4AFF2E22-5C13-48B3-A6BC-371B6FF38517}"/>
              </a:ext>
            </a:extLst>
          </p:cNvPr>
          <p:cNvSpPr txBox="1"/>
          <p:nvPr/>
        </p:nvSpPr>
        <p:spPr>
          <a:xfrm>
            <a:off x="211016" y="1814731"/>
            <a:ext cx="8463476" cy="4832092"/>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Los Estudios de Seguridad plantean la </a:t>
            </a:r>
            <a:r>
              <a:rPr lang="es-ES" sz="2800" dirty="0" err="1">
                <a:latin typeface="Arial" panose="020B0604020202020204" pitchFamily="34" charset="0"/>
                <a:cs typeface="Arial" panose="020B0604020202020204" pitchFamily="34" charset="0"/>
              </a:rPr>
              <a:t>multidimesionalidad</a:t>
            </a:r>
            <a:r>
              <a:rPr lang="es-ES" sz="2800" dirty="0">
                <a:latin typeface="Arial" panose="020B0604020202020204" pitchFamily="34" charset="0"/>
                <a:cs typeface="Arial" panose="020B0604020202020204" pitchFamily="34" charset="0"/>
              </a:rPr>
              <a:t> de las amenazas a la seguridad porque “la seguridad […] consiste en librarse de las amenazas y en ser capaz, bien sean los Estados o las sociedades, de mantener su independencia en lo que se refiere a su identidad, y a su integración funcional, frente a fuerzas </a:t>
            </a:r>
            <a:r>
              <a:rPr lang="es-AR" sz="2800" dirty="0">
                <a:latin typeface="Arial" panose="020B0604020202020204" pitchFamily="34" charset="0"/>
                <a:cs typeface="Arial" panose="020B0604020202020204" pitchFamily="34" charset="0"/>
              </a:rPr>
              <a:t>de cambio consideradas hostiles”.</a:t>
            </a:r>
          </a:p>
          <a:p>
            <a:pPr algn="just"/>
            <a:r>
              <a:rPr lang="es-AR" sz="2800" dirty="0">
                <a:latin typeface="Arial" panose="020B0604020202020204" pitchFamily="34" charset="0"/>
                <a:cs typeface="Arial" panose="020B0604020202020204" pitchFamily="34" charset="0"/>
              </a:rPr>
              <a:t>De esta manera podemos distinguir entre modelos expansivos (seguridad humana) y restringidos de la seguridad (Estado).</a:t>
            </a:r>
          </a:p>
        </p:txBody>
      </p:sp>
    </p:spTree>
    <p:extLst>
      <p:ext uri="{BB962C8B-B14F-4D97-AF65-F5344CB8AC3E}">
        <p14:creationId xmlns:p14="http://schemas.microsoft.com/office/powerpoint/2010/main" val="3059750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b="1" dirty="0">
                <a:latin typeface="Arial" pitchFamily="34" charset="0"/>
                <a:cs typeface="Arial" pitchFamily="34" charset="0"/>
              </a:rPr>
              <a:t>Amenaza</a:t>
            </a:r>
          </a:p>
        </p:txBody>
      </p:sp>
      <p:sp>
        <p:nvSpPr>
          <p:cNvPr id="4" name="CuadroTexto 3">
            <a:extLst>
              <a:ext uri="{FF2B5EF4-FFF2-40B4-BE49-F238E27FC236}">
                <a16:creationId xmlns:a16="http://schemas.microsoft.com/office/drawing/2014/main" id="{4AFF2E22-5C13-48B3-A6BC-371B6FF38517}"/>
              </a:ext>
            </a:extLst>
          </p:cNvPr>
          <p:cNvSpPr txBox="1"/>
          <p:nvPr/>
        </p:nvSpPr>
        <p:spPr>
          <a:xfrm>
            <a:off x="211016" y="1814731"/>
            <a:ext cx="8463476" cy="3293209"/>
          </a:xfrm>
          <a:prstGeom prst="rect">
            <a:avLst/>
          </a:prstGeom>
          <a:noFill/>
        </p:spPr>
        <p:txBody>
          <a:bodyPr wrap="square" rtlCol="0">
            <a:spAutoFit/>
          </a:bodyPr>
          <a:lstStyle/>
          <a:p>
            <a:pPr algn="ctr"/>
            <a:endParaRPr lang="es-AR" sz="2800" dirty="0">
              <a:latin typeface="Arial" panose="020B0604020202020204" pitchFamily="34" charset="0"/>
              <a:cs typeface="Arial" panose="020B0604020202020204" pitchFamily="34" charset="0"/>
            </a:endParaRPr>
          </a:p>
          <a:p>
            <a:pPr algn="just"/>
            <a:r>
              <a:rPr lang="es-AR" sz="3600" dirty="0">
                <a:latin typeface="Arial" panose="020B0604020202020204" pitchFamily="34" charset="0"/>
                <a:cs typeface="Arial" panose="020B0604020202020204" pitchFamily="34" charset="0"/>
              </a:rPr>
              <a:t>La amenaza no es lo que se manifiesta.</a:t>
            </a:r>
          </a:p>
          <a:p>
            <a:pPr algn="just"/>
            <a:endParaRPr lang="es-AR" sz="3600" dirty="0">
              <a:latin typeface="Arial" panose="020B0604020202020204" pitchFamily="34" charset="0"/>
              <a:cs typeface="Arial" panose="020B0604020202020204" pitchFamily="34" charset="0"/>
            </a:endParaRPr>
          </a:p>
          <a:p>
            <a:pPr algn="just"/>
            <a:r>
              <a:rPr lang="es-AR" sz="3600" dirty="0">
                <a:latin typeface="Arial" panose="020B0604020202020204" pitchFamily="34" charset="0"/>
                <a:cs typeface="Arial" panose="020B0604020202020204" pitchFamily="34" charset="0"/>
              </a:rPr>
              <a:t>Es una construcción subjetiva entre lo que se manifiesta y lo que percibe el actor/sujeto (Luis Saint-Pierre)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b="1" dirty="0">
                <a:latin typeface="Arial" pitchFamily="34" charset="0"/>
                <a:cs typeface="Arial" pitchFamily="34" charset="0"/>
              </a:rPr>
              <a:t>Seguridad</a:t>
            </a:r>
          </a:p>
        </p:txBody>
      </p:sp>
      <p:sp>
        <p:nvSpPr>
          <p:cNvPr id="4" name="CuadroTexto 3">
            <a:extLst>
              <a:ext uri="{FF2B5EF4-FFF2-40B4-BE49-F238E27FC236}">
                <a16:creationId xmlns:a16="http://schemas.microsoft.com/office/drawing/2014/main" id="{AD42F719-BDBB-4CDB-B0DF-72B22ACD9C37}"/>
              </a:ext>
            </a:extLst>
          </p:cNvPr>
          <p:cNvSpPr txBox="1"/>
          <p:nvPr/>
        </p:nvSpPr>
        <p:spPr>
          <a:xfrm>
            <a:off x="225083" y="1463040"/>
            <a:ext cx="8184626" cy="5139869"/>
          </a:xfrm>
          <a:prstGeom prst="rect">
            <a:avLst/>
          </a:prstGeom>
          <a:noFill/>
        </p:spPr>
        <p:txBody>
          <a:bodyPr wrap="square" rtlCol="0">
            <a:spAutoFit/>
          </a:bodyPr>
          <a:lstStyle/>
          <a:p>
            <a:pPr algn="just"/>
            <a:r>
              <a:rPr lang="es-AR" sz="2800" dirty="0">
                <a:latin typeface="Arial" panose="020B0604020202020204" pitchFamily="34" charset="0"/>
                <a:cs typeface="Arial" panose="020B0604020202020204" pitchFamily="34" charset="0"/>
              </a:rPr>
              <a:t>La seguridad como estado de situación. Ejemplo, seguridad humana o seguridad nacional.</a:t>
            </a:r>
          </a:p>
          <a:p>
            <a:pPr algn="just"/>
            <a:endParaRPr lang="es-AR" sz="2800" dirty="0">
              <a:latin typeface="Arial" panose="020B0604020202020204" pitchFamily="34" charset="0"/>
              <a:cs typeface="Arial" panose="020B0604020202020204" pitchFamily="34" charset="0"/>
            </a:endParaRPr>
          </a:p>
          <a:p>
            <a:pPr algn="just"/>
            <a:r>
              <a:rPr lang="es-AR" sz="2800" dirty="0">
                <a:latin typeface="Arial" panose="020B0604020202020204" pitchFamily="34" charset="0"/>
                <a:cs typeface="Arial" panose="020B0604020202020204" pitchFamily="34" charset="0"/>
              </a:rPr>
              <a:t>La seguridad como acción es una política pública; en inglés, </a:t>
            </a:r>
            <a:r>
              <a:rPr lang="es-AR" sz="2800" i="1" dirty="0" err="1">
                <a:latin typeface="Arial" panose="020B0604020202020204" pitchFamily="34" charset="0"/>
                <a:cs typeface="Arial" panose="020B0604020202020204" pitchFamily="34" charset="0"/>
              </a:rPr>
              <a:t>law</a:t>
            </a:r>
            <a:r>
              <a:rPr lang="es-AR" sz="2800" i="1" dirty="0">
                <a:latin typeface="Arial" panose="020B0604020202020204" pitchFamily="34" charset="0"/>
                <a:cs typeface="Arial" panose="020B0604020202020204" pitchFamily="34" charset="0"/>
              </a:rPr>
              <a:t> </a:t>
            </a:r>
            <a:r>
              <a:rPr lang="es-AR" sz="2800" i="1" dirty="0" err="1">
                <a:latin typeface="Arial" panose="020B0604020202020204" pitchFamily="34" charset="0"/>
                <a:cs typeface="Arial" panose="020B0604020202020204" pitchFamily="34" charset="0"/>
              </a:rPr>
              <a:t>enforcemente</a:t>
            </a:r>
            <a:r>
              <a:rPr lang="es-AR" sz="2800" i="1" dirty="0">
                <a:latin typeface="Arial" panose="020B0604020202020204" pitchFamily="34" charset="0"/>
                <a:cs typeface="Arial" panose="020B0604020202020204" pitchFamily="34" charset="0"/>
              </a:rPr>
              <a:t> </a:t>
            </a:r>
            <a:r>
              <a:rPr lang="es-AR" sz="2800" i="1" dirty="0" err="1">
                <a:latin typeface="Arial" panose="020B0604020202020204" pitchFamily="34" charset="0"/>
                <a:cs typeface="Arial" panose="020B0604020202020204" pitchFamily="34" charset="0"/>
              </a:rPr>
              <a:t>policy</a:t>
            </a:r>
            <a:r>
              <a:rPr lang="es-AR" sz="2800" dirty="0">
                <a:latin typeface="Arial" panose="020B0604020202020204" pitchFamily="34" charset="0"/>
                <a:cs typeface="Arial" panose="020B0604020202020204" pitchFamily="34" charset="0"/>
              </a:rPr>
              <a:t>, dirigida tanto al plano objetivo como al subjetivo.</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En este ultimo sentido hay varias consideraciones:</a:t>
            </a:r>
          </a:p>
          <a:p>
            <a:pPr algn="just"/>
            <a:endParaRPr lang="es-ES" sz="2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800" dirty="0">
                <a:latin typeface="Arial" panose="020B0604020202020204" pitchFamily="34" charset="0"/>
                <a:cs typeface="Arial" panose="020B0604020202020204" pitchFamily="34" charset="0"/>
              </a:rPr>
              <a:t>Seguridad NO es sinónimo de Orden Público.</a:t>
            </a:r>
          </a:p>
          <a:p>
            <a:pPr algn="just"/>
            <a:endParaRPr lang="es-ES" sz="2400" dirty="0">
              <a:latin typeface="Arial" panose="020B0604020202020204" pitchFamily="34" charset="0"/>
              <a:cs typeface="Arial" panose="020B0604020202020204" pitchFamily="34" charset="0"/>
            </a:endParaRPr>
          </a:p>
          <a:p>
            <a:pPr algn="just"/>
            <a:endParaRPr lang="es-AR" sz="24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b="1" dirty="0">
                <a:latin typeface="Arial" pitchFamily="34" charset="0"/>
                <a:cs typeface="Arial" pitchFamily="34" charset="0"/>
              </a:rPr>
              <a:t>Seguridad</a:t>
            </a:r>
          </a:p>
        </p:txBody>
      </p:sp>
      <p:sp>
        <p:nvSpPr>
          <p:cNvPr id="4" name="CuadroTexto 3">
            <a:extLst>
              <a:ext uri="{FF2B5EF4-FFF2-40B4-BE49-F238E27FC236}">
                <a16:creationId xmlns:a16="http://schemas.microsoft.com/office/drawing/2014/main" id="{AD42F719-BDBB-4CDB-B0DF-72B22ACD9C37}"/>
              </a:ext>
            </a:extLst>
          </p:cNvPr>
          <p:cNvSpPr txBox="1"/>
          <p:nvPr/>
        </p:nvSpPr>
        <p:spPr>
          <a:xfrm>
            <a:off x="225083" y="1463040"/>
            <a:ext cx="8184626" cy="4278094"/>
          </a:xfrm>
          <a:prstGeom prst="rect">
            <a:avLst/>
          </a:prstGeom>
          <a:noFill/>
        </p:spPr>
        <p:txBody>
          <a:bodyPr wrap="square" rtlCol="0">
            <a:spAutoFit/>
          </a:bodyPr>
          <a:lstStyle/>
          <a:p>
            <a:pPr algn="just"/>
            <a:r>
              <a:rPr lang="es-AR" sz="2800" dirty="0">
                <a:latin typeface="Arial" panose="020B0604020202020204" pitchFamily="34" charset="0"/>
                <a:cs typeface="Arial" panose="020B0604020202020204" pitchFamily="34" charset="0"/>
              </a:rPr>
              <a:t>A criterio de </a:t>
            </a:r>
            <a:r>
              <a:rPr lang="es-AR" sz="2800" dirty="0" err="1">
                <a:latin typeface="Arial" panose="020B0604020202020204" pitchFamily="34" charset="0"/>
                <a:cs typeface="Arial" panose="020B0604020202020204" pitchFamily="34" charset="0"/>
              </a:rPr>
              <a:t>Tiscornia</a:t>
            </a:r>
            <a:r>
              <a:rPr lang="es-AR" sz="2800" dirty="0">
                <a:latin typeface="Arial" panose="020B0604020202020204" pitchFamily="34" charset="0"/>
                <a:cs typeface="Arial" panose="020B0604020202020204" pitchFamily="34" charset="0"/>
              </a:rPr>
              <a:t> (1998), “el orden público es un concepto decimonónico y positivista cuyo objetivo es evitar el </a:t>
            </a:r>
            <a:r>
              <a:rPr lang="es-AR" sz="2800" dirty="0" err="1">
                <a:latin typeface="Arial" panose="020B0604020202020204" pitchFamily="34" charset="0"/>
                <a:cs typeface="Arial" panose="020B0604020202020204" pitchFamily="34" charset="0"/>
              </a:rPr>
              <a:t>des-orden</a:t>
            </a:r>
            <a:r>
              <a:rPr lang="es-AR" sz="2800" dirty="0">
                <a:latin typeface="Arial" panose="020B0604020202020204" pitchFamily="34" charset="0"/>
                <a:cs typeface="Arial" panose="020B0604020202020204" pitchFamily="34" charset="0"/>
              </a:rPr>
              <a:t>, la ruptura del orden político establecido”</a:t>
            </a:r>
          </a:p>
          <a:p>
            <a:pPr algn="just"/>
            <a:endParaRPr lang="es-AR" sz="2800" dirty="0">
              <a:latin typeface="Arial" panose="020B0604020202020204" pitchFamily="34" charset="0"/>
              <a:cs typeface="Arial" panose="020B0604020202020204" pitchFamily="34" charset="0"/>
            </a:endParaRPr>
          </a:p>
          <a:p>
            <a:pPr algn="just"/>
            <a:r>
              <a:rPr lang="es-AR" sz="2800" dirty="0">
                <a:latin typeface="Arial" panose="020B0604020202020204" pitchFamily="34" charset="0"/>
                <a:cs typeface="Arial" panose="020B0604020202020204" pitchFamily="34" charset="0"/>
              </a:rPr>
              <a:t>En este sentido la autora, propone indagar en un concepto de seguridad que no sea un mero medio para garantizar un cierto orden.</a:t>
            </a:r>
            <a:endParaRPr lang="es-ES" sz="28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endParaRPr 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64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0"/>
            <a:ext cx="7886700" cy="942535"/>
          </a:xfrm>
        </p:spPr>
        <p:txBody>
          <a:bodyPr>
            <a:normAutofit/>
          </a:bodyPr>
          <a:lstStyle/>
          <a:p>
            <a:pPr algn="ctr"/>
            <a:r>
              <a:rPr lang="es-AR" sz="4400" b="1" dirty="0">
                <a:latin typeface="Arial" pitchFamily="34" charset="0"/>
                <a:cs typeface="Arial" pitchFamily="34" charset="0"/>
              </a:rPr>
              <a:t>Seguridad</a:t>
            </a:r>
          </a:p>
        </p:txBody>
      </p:sp>
      <p:sp>
        <p:nvSpPr>
          <p:cNvPr id="4" name="CuadroTexto 3">
            <a:extLst>
              <a:ext uri="{FF2B5EF4-FFF2-40B4-BE49-F238E27FC236}">
                <a16:creationId xmlns:a16="http://schemas.microsoft.com/office/drawing/2014/main" id="{AD42F719-BDBB-4CDB-B0DF-72B22ACD9C37}"/>
              </a:ext>
            </a:extLst>
          </p:cNvPr>
          <p:cNvSpPr txBox="1"/>
          <p:nvPr/>
        </p:nvSpPr>
        <p:spPr>
          <a:xfrm>
            <a:off x="154745" y="745589"/>
            <a:ext cx="8736037" cy="6001643"/>
          </a:xfrm>
          <a:prstGeom prst="rect">
            <a:avLst/>
          </a:prstGeom>
          <a:noFill/>
        </p:spPr>
        <p:txBody>
          <a:bodyPr wrap="square" rtlCol="0">
            <a:spAutoFit/>
          </a:bodyPr>
          <a:lstStyle/>
          <a:p>
            <a:pPr marL="285750" indent="-285750" algn="just">
              <a:buFont typeface="Arial" panose="020B0604020202020204" pitchFamily="34" charset="0"/>
              <a:buChar char="•"/>
            </a:pPr>
            <a:r>
              <a:rPr lang="es-AR" sz="2400" b="0" i="0" u="none" strike="noStrike" baseline="0" dirty="0">
                <a:latin typeface="Arial" panose="020B0604020202020204" pitchFamily="34" charset="0"/>
                <a:cs typeface="Arial" panose="020B0604020202020204" pitchFamily="34" charset="0"/>
              </a:rPr>
              <a:t>Seguridad Pública: </a:t>
            </a:r>
            <a:r>
              <a:rPr lang="es-ES" sz="2400" b="0" i="0" u="none" strike="noStrike" baseline="0" dirty="0">
                <a:latin typeface="Arial" panose="020B0604020202020204" pitchFamily="34" charset="0"/>
                <a:cs typeface="Arial" panose="020B0604020202020204" pitchFamily="34" charset="0"/>
              </a:rPr>
              <a:t>marco de control y represión social en el cual se desarrollan las relaciones de poder en un determinado territorio y en un determinado tiempo y lugar. Para poder lograr este cometido, el Estado se ha apoyado histórica y sistemáticamente en múltiples redes disciplinantes y, en términos de seguridad, </a:t>
            </a:r>
            <a:r>
              <a:rPr lang="es-AR" sz="2400" b="0" i="0" u="none" strike="noStrike" baseline="0" dirty="0">
                <a:latin typeface="Arial" panose="020B0604020202020204" pitchFamily="34" charset="0"/>
                <a:cs typeface="Arial" panose="020B0604020202020204" pitchFamily="34" charset="0"/>
              </a:rPr>
              <a:t>en las fuerzas policiales.</a:t>
            </a:r>
          </a:p>
          <a:p>
            <a:pPr marL="285750" indent="-285750" algn="just">
              <a:buFont typeface="Arial" panose="020B0604020202020204" pitchFamily="34" charset="0"/>
              <a:buChar char="•"/>
            </a:pPr>
            <a:endParaRPr lang="es-AR"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AR" sz="2400" dirty="0">
                <a:latin typeface="Arial" panose="020B0604020202020204" pitchFamily="34" charset="0"/>
                <a:cs typeface="Arial" panose="020B0604020202020204" pitchFamily="34" charset="0"/>
              </a:rPr>
              <a:t>Seguridad Ciudadana: </a:t>
            </a:r>
            <a:r>
              <a:rPr lang="es-AR" sz="2400" b="0" i="0" u="none" strike="noStrike" baseline="0" dirty="0">
                <a:latin typeface="Arial" panose="020B0604020202020204" pitchFamily="34" charset="0"/>
                <a:cs typeface="Arial" panose="020B0604020202020204" pitchFamily="34" charset="0"/>
              </a:rPr>
              <a:t>como </a:t>
            </a:r>
            <a:r>
              <a:rPr lang="es-ES" sz="2400" b="0" i="0" u="none" strike="noStrike" baseline="0" dirty="0">
                <a:latin typeface="Arial" panose="020B0604020202020204" pitchFamily="34" charset="0"/>
                <a:cs typeface="Arial" panose="020B0604020202020204" pitchFamily="34" charset="0"/>
              </a:rPr>
              <a:t>la capacidad institucional desarrollada por las autoridades públicas para diseñar, implementar y evaluar políticas de prevención y control de la criminalidad en el marco del estado de derecho, asegurando la protección efectiva de los derechos fundamentales de la ciudadanía, principalmente los de primera y segunda generación, como también la participación democrática de la sociedad en las cuestiones relativas a la criminalidad.</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57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0"/>
            <a:ext cx="7886700" cy="1322363"/>
          </a:xfrm>
        </p:spPr>
        <p:txBody>
          <a:bodyPr>
            <a:normAutofit/>
          </a:bodyPr>
          <a:lstStyle/>
          <a:p>
            <a:pPr algn="ctr"/>
            <a:r>
              <a:rPr lang="es-AR" sz="4400" b="1" dirty="0">
                <a:latin typeface="Arial" pitchFamily="34" charset="0"/>
                <a:cs typeface="Arial" pitchFamily="34" charset="0"/>
              </a:rPr>
              <a:t>ESTADO</a:t>
            </a:r>
          </a:p>
        </p:txBody>
      </p:sp>
      <p:sp>
        <p:nvSpPr>
          <p:cNvPr id="8" name="7 CuadroTexto"/>
          <p:cNvSpPr txBox="1"/>
          <p:nvPr/>
        </p:nvSpPr>
        <p:spPr>
          <a:xfrm>
            <a:off x="323557" y="1294228"/>
            <a:ext cx="8314006" cy="3539430"/>
          </a:xfrm>
          <a:prstGeom prst="rect">
            <a:avLst/>
          </a:prstGeom>
          <a:noFill/>
        </p:spPr>
        <p:txBody>
          <a:bodyPr wrap="square" rtlCol="0">
            <a:spAutoFit/>
          </a:bodyPr>
          <a:lstStyle/>
          <a:p>
            <a:pPr algn="just"/>
            <a:r>
              <a:rPr lang="es-AR" sz="2800" b="1" dirty="0">
                <a:latin typeface="Arial" pitchFamily="34" charset="0"/>
                <a:cs typeface="Arial" pitchFamily="34" charset="0"/>
              </a:rPr>
              <a:t>Estado </a:t>
            </a:r>
            <a:r>
              <a:rPr lang="es-AR" sz="2800" dirty="0">
                <a:latin typeface="Arial" pitchFamily="34" charset="0"/>
                <a:cs typeface="Arial" pitchFamily="34" charset="0"/>
              </a:rPr>
              <a:t>(Weber): Forma de dominación política de una comunidad humana que se materializa en una asociación jurídico administrativa que reclama para si el monopolio de la violencia legítima con éxito en un territorio determinado.</a:t>
            </a:r>
          </a:p>
          <a:p>
            <a:pPr algn="just"/>
            <a:r>
              <a:rPr lang="es-AR" sz="2800" dirty="0">
                <a:latin typeface="Arial" pitchFamily="34" charset="0"/>
                <a:cs typeface="Arial" pitchFamily="34" charset="0"/>
              </a:rPr>
              <a:t>La violencia es su medio específico, pero no es el único ni el normal.</a:t>
            </a:r>
          </a:p>
          <a:p>
            <a:pPr algn="just"/>
            <a:r>
              <a:rPr lang="es-AR" sz="2800" dirty="0">
                <a:latin typeface="Arial" pitchFamily="34" charset="0"/>
                <a:cs typeface="Arial" pitchFamily="34" charset="0"/>
              </a:rPr>
              <a:t>Capacidad de secularización y universalizar reglas.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b="1" dirty="0">
                <a:latin typeface="Arial" pitchFamily="34" charset="0"/>
                <a:cs typeface="Arial" pitchFamily="34" charset="0"/>
              </a:rPr>
              <a:t>Seguridad</a:t>
            </a:r>
          </a:p>
        </p:txBody>
      </p:sp>
      <p:sp>
        <p:nvSpPr>
          <p:cNvPr id="4" name="CuadroTexto 3">
            <a:extLst>
              <a:ext uri="{FF2B5EF4-FFF2-40B4-BE49-F238E27FC236}">
                <a16:creationId xmlns:a16="http://schemas.microsoft.com/office/drawing/2014/main" id="{AD42F719-BDBB-4CDB-B0DF-72B22ACD9C37}"/>
              </a:ext>
            </a:extLst>
          </p:cNvPr>
          <p:cNvSpPr txBox="1"/>
          <p:nvPr/>
        </p:nvSpPr>
        <p:spPr>
          <a:xfrm>
            <a:off x="523009" y="1519311"/>
            <a:ext cx="7886700" cy="4524315"/>
          </a:xfrm>
          <a:prstGeom prst="rect">
            <a:avLst/>
          </a:prstGeom>
          <a:noFill/>
        </p:spPr>
        <p:txBody>
          <a:bodyPr wrap="square" rtlCol="0">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Seguridad Comunitaria: </a:t>
            </a:r>
            <a:r>
              <a:rPr lang="es-ES" sz="2400" b="0" i="0" u="none" strike="noStrike" baseline="0" dirty="0">
                <a:latin typeface="Arial" panose="020B0604020202020204" pitchFamily="34" charset="0"/>
                <a:cs typeface="Arial" panose="020B0604020202020204" pitchFamily="34" charset="0"/>
              </a:rPr>
              <a:t>el proceso que pone a la comunidad organizada al frente de los problemas delictivos, en tanto es la misma sociedad la que los apropia y trata de resolverlos de manera integral, poniendo foco principalmente en su prevención18 y en su abordaje netamente local.</a:t>
            </a:r>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La seguridad entendida como política pública </a:t>
            </a:r>
            <a:r>
              <a:rPr lang="es-ES" sz="2400" i="1" dirty="0">
                <a:latin typeface="Arial" panose="020B0604020202020204" pitchFamily="34" charset="0"/>
                <a:cs typeface="Arial" panose="020B0604020202020204" pitchFamily="34" charset="0"/>
              </a:rPr>
              <a:t>(</a:t>
            </a:r>
            <a:r>
              <a:rPr lang="es-ES" sz="2400" i="1" dirty="0" err="1">
                <a:latin typeface="Arial" panose="020B0604020202020204" pitchFamily="34" charset="0"/>
                <a:cs typeface="Arial" panose="020B0604020202020204" pitchFamily="34" charset="0"/>
              </a:rPr>
              <a:t>law</a:t>
            </a:r>
            <a:r>
              <a:rPr lang="es-ES" sz="2400" i="1" dirty="0">
                <a:latin typeface="Arial" panose="020B0604020202020204" pitchFamily="34" charset="0"/>
                <a:cs typeface="Arial" panose="020B0604020202020204" pitchFamily="34" charset="0"/>
              </a:rPr>
              <a:t> </a:t>
            </a:r>
            <a:r>
              <a:rPr lang="es-ES" sz="2400" i="1" dirty="0" err="1">
                <a:latin typeface="Arial" panose="020B0604020202020204" pitchFamily="34" charset="0"/>
                <a:cs typeface="Arial" panose="020B0604020202020204" pitchFamily="34" charset="0"/>
              </a:rPr>
              <a:t>enforcement</a:t>
            </a:r>
            <a:r>
              <a:rPr lang="es-ES" sz="2400" i="1" dirty="0">
                <a:latin typeface="Arial" panose="020B0604020202020204" pitchFamily="34" charset="0"/>
                <a:cs typeface="Arial" panose="020B0604020202020204" pitchFamily="34" charset="0"/>
              </a:rPr>
              <a:t> </a:t>
            </a:r>
            <a:r>
              <a:rPr lang="es-ES" sz="2400" i="1" dirty="0" err="1">
                <a:latin typeface="Arial" panose="020B0604020202020204" pitchFamily="34" charset="0"/>
                <a:cs typeface="Arial" panose="020B0604020202020204" pitchFamily="34" charset="0"/>
              </a:rPr>
              <a:t>policy</a:t>
            </a:r>
            <a:r>
              <a:rPr lang="es-ES" sz="2400" i="1"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es una política pública destinada a garantizar la vida, la propiedad privada y el libre ejercicio de los derechos de las personas en el marco de la ley (Eissa, 2006).</a:t>
            </a:r>
            <a:endParaRPr 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446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7C6A8E-7FAF-4A56-A9F1-C4FC92FA32E0}"/>
              </a:ext>
            </a:extLst>
          </p:cNvPr>
          <p:cNvSpPr txBox="1"/>
          <p:nvPr/>
        </p:nvSpPr>
        <p:spPr>
          <a:xfrm>
            <a:off x="2180492" y="590843"/>
            <a:ext cx="5331656" cy="646331"/>
          </a:xfrm>
          <a:prstGeom prst="rect">
            <a:avLst/>
          </a:prstGeom>
          <a:noFill/>
        </p:spPr>
        <p:txBody>
          <a:bodyPr wrap="square" rtlCol="0">
            <a:spAutoFit/>
          </a:bodyPr>
          <a:lstStyle/>
          <a:p>
            <a:pPr algn="ctr"/>
            <a:r>
              <a:rPr lang="es-AR" b="1" dirty="0">
                <a:latin typeface="Arial" panose="020B0604020202020204" pitchFamily="34" charset="0"/>
                <a:cs typeface="Arial" panose="020B0604020202020204" pitchFamily="34" charset="0"/>
              </a:rPr>
              <a:t>SEGURIDAD NACIONAL y/o SEGURIDAD HUMANA</a:t>
            </a:r>
          </a:p>
        </p:txBody>
      </p:sp>
      <p:cxnSp>
        <p:nvCxnSpPr>
          <p:cNvPr id="7" name="Conector recto de flecha 6">
            <a:extLst>
              <a:ext uri="{FF2B5EF4-FFF2-40B4-BE49-F238E27FC236}">
                <a16:creationId xmlns:a16="http://schemas.microsoft.com/office/drawing/2014/main" id="{8917D085-BF66-43C3-983B-752EDBF86248}"/>
              </a:ext>
            </a:extLst>
          </p:cNvPr>
          <p:cNvCxnSpPr>
            <a:cxnSpLocks/>
          </p:cNvCxnSpPr>
          <p:nvPr/>
        </p:nvCxnSpPr>
        <p:spPr>
          <a:xfrm flipV="1">
            <a:off x="942535" y="960175"/>
            <a:ext cx="2489982" cy="3390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DF4375D-9D99-40FF-859D-814B7F8529A9}"/>
              </a:ext>
            </a:extLst>
          </p:cNvPr>
          <p:cNvSpPr txBox="1"/>
          <p:nvPr/>
        </p:nvSpPr>
        <p:spPr>
          <a:xfrm>
            <a:off x="464235" y="4350489"/>
            <a:ext cx="2180492" cy="369332"/>
          </a:xfrm>
          <a:prstGeom prst="rect">
            <a:avLst/>
          </a:prstGeom>
          <a:noFill/>
        </p:spPr>
        <p:txBody>
          <a:bodyPr wrap="square" rtlCol="0">
            <a:spAutoFit/>
          </a:bodyPr>
          <a:lstStyle/>
          <a:p>
            <a:r>
              <a:rPr lang="es-AR" b="1" dirty="0" err="1">
                <a:latin typeface="Arial" panose="020B0604020202020204" pitchFamily="34" charset="0"/>
                <a:cs typeface="Arial" panose="020B0604020202020204" pitchFamily="34" charset="0"/>
              </a:rPr>
              <a:t>Law</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enforcement</a:t>
            </a:r>
            <a:endParaRPr lang="es-AR" b="1" dirty="0">
              <a:latin typeface="Arial" panose="020B0604020202020204" pitchFamily="34" charset="0"/>
              <a:cs typeface="Arial" panose="020B0604020202020204" pitchFamily="34" charset="0"/>
            </a:endParaRPr>
          </a:p>
        </p:txBody>
      </p:sp>
      <p:cxnSp>
        <p:nvCxnSpPr>
          <p:cNvPr id="11" name="Conector recto de flecha 10">
            <a:extLst>
              <a:ext uri="{FF2B5EF4-FFF2-40B4-BE49-F238E27FC236}">
                <a16:creationId xmlns:a16="http://schemas.microsoft.com/office/drawing/2014/main" id="{F3819B9F-66A6-40B7-8DDF-FF4E6434A945}"/>
              </a:ext>
            </a:extLst>
          </p:cNvPr>
          <p:cNvCxnSpPr>
            <a:cxnSpLocks/>
          </p:cNvCxnSpPr>
          <p:nvPr/>
        </p:nvCxnSpPr>
        <p:spPr>
          <a:xfrm flipV="1">
            <a:off x="3108960" y="1237175"/>
            <a:ext cx="1188721" cy="3264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D79E334-8B28-4077-84AE-49D055FDACD4}"/>
              </a:ext>
            </a:extLst>
          </p:cNvPr>
          <p:cNvSpPr txBox="1"/>
          <p:nvPr/>
        </p:nvSpPr>
        <p:spPr>
          <a:xfrm>
            <a:off x="2405575" y="4501662"/>
            <a:ext cx="1955410" cy="646331"/>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Política económica</a:t>
            </a:r>
          </a:p>
        </p:txBody>
      </p:sp>
      <p:cxnSp>
        <p:nvCxnSpPr>
          <p:cNvPr id="14" name="Conector recto de flecha 13">
            <a:extLst>
              <a:ext uri="{FF2B5EF4-FFF2-40B4-BE49-F238E27FC236}">
                <a16:creationId xmlns:a16="http://schemas.microsoft.com/office/drawing/2014/main" id="{9DC08C01-4607-40C1-84A8-A9F3A21C08D9}"/>
              </a:ext>
            </a:extLst>
          </p:cNvPr>
          <p:cNvCxnSpPr>
            <a:cxnSpLocks/>
            <a:endCxn id="3" idx="2"/>
          </p:cNvCxnSpPr>
          <p:nvPr/>
        </p:nvCxnSpPr>
        <p:spPr>
          <a:xfrm flipH="1" flipV="1">
            <a:off x="4846320" y="1237174"/>
            <a:ext cx="471268" cy="3113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738C117B-4449-4253-AEEB-1D7947F3455C}"/>
              </a:ext>
            </a:extLst>
          </p:cNvPr>
          <p:cNvSpPr txBox="1"/>
          <p:nvPr/>
        </p:nvSpPr>
        <p:spPr>
          <a:xfrm>
            <a:off x="4600136" y="4501662"/>
            <a:ext cx="1955409" cy="369332"/>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Política exterior</a:t>
            </a:r>
          </a:p>
        </p:txBody>
      </p:sp>
      <p:cxnSp>
        <p:nvCxnSpPr>
          <p:cNvPr id="20" name="Conector recto de flecha 19">
            <a:extLst>
              <a:ext uri="{FF2B5EF4-FFF2-40B4-BE49-F238E27FC236}">
                <a16:creationId xmlns:a16="http://schemas.microsoft.com/office/drawing/2014/main" id="{1FDB4327-0608-49E4-B482-58FFB5E559F0}"/>
              </a:ext>
            </a:extLst>
          </p:cNvPr>
          <p:cNvCxnSpPr/>
          <p:nvPr/>
        </p:nvCxnSpPr>
        <p:spPr>
          <a:xfrm flipH="1" flipV="1">
            <a:off x="5711483" y="960175"/>
            <a:ext cx="2082019" cy="3390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E13CC08F-A942-4BD6-ADEB-48048B76F7B2}"/>
              </a:ext>
            </a:extLst>
          </p:cNvPr>
          <p:cNvSpPr txBox="1"/>
          <p:nvPr/>
        </p:nvSpPr>
        <p:spPr>
          <a:xfrm>
            <a:off x="6794696" y="4501662"/>
            <a:ext cx="2349304" cy="369332"/>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Política de defensa</a:t>
            </a:r>
          </a:p>
        </p:txBody>
      </p:sp>
      <p:cxnSp>
        <p:nvCxnSpPr>
          <p:cNvPr id="23" name="Conector recto 22">
            <a:extLst>
              <a:ext uri="{FF2B5EF4-FFF2-40B4-BE49-F238E27FC236}">
                <a16:creationId xmlns:a16="http://schemas.microsoft.com/office/drawing/2014/main" id="{BF073840-4789-4399-8316-B6A6EB85A473}"/>
              </a:ext>
            </a:extLst>
          </p:cNvPr>
          <p:cNvCxnSpPr>
            <a:cxnSpLocks/>
          </p:cNvCxnSpPr>
          <p:nvPr/>
        </p:nvCxnSpPr>
        <p:spPr>
          <a:xfrm flipV="1">
            <a:off x="6386732" y="4698609"/>
            <a:ext cx="54864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32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055077"/>
          </a:xfrm>
        </p:spPr>
        <p:txBody>
          <a:bodyPr>
            <a:normAutofit fontScale="90000"/>
          </a:bodyPr>
          <a:lstStyle/>
          <a:p>
            <a:pPr algn="ctr"/>
            <a:r>
              <a:rPr lang="es-ES" sz="4400" b="1" dirty="0">
                <a:latin typeface="Arial" panose="020B0604020202020204" pitchFamily="34" charset="0"/>
                <a:cs typeface="Arial" panose="020B0604020202020204" pitchFamily="34" charset="0"/>
              </a:rPr>
              <a:t>El proceso de política pública</a:t>
            </a:r>
            <a:endParaRPr lang="es-AR" sz="4400" dirty="0">
              <a:latin typeface="Arial" panose="020B0604020202020204" pitchFamily="34" charset="0"/>
              <a:cs typeface="Arial" panose="020B0604020202020204" pitchFamily="34" charset="0"/>
            </a:endParaRPr>
          </a:p>
        </p:txBody>
      </p:sp>
      <p:sp>
        <p:nvSpPr>
          <p:cNvPr id="3" name="CuadroTexto 2"/>
          <p:cNvSpPr txBox="1"/>
          <p:nvPr/>
        </p:nvSpPr>
        <p:spPr>
          <a:xfrm>
            <a:off x="365761" y="844062"/>
            <a:ext cx="8149590" cy="5509200"/>
          </a:xfrm>
          <a:prstGeom prst="rect">
            <a:avLst/>
          </a:prstGeom>
          <a:noFill/>
        </p:spPr>
        <p:txBody>
          <a:bodyPr wrap="square" rtlCol="0">
            <a:spAutoFit/>
          </a:bodyPr>
          <a:lstStyle/>
          <a:p>
            <a:pPr marL="342900" indent="-342900" algn="just">
              <a:buAutoNum type="alphaLcParenR"/>
            </a:pPr>
            <a:r>
              <a:rPr lang="es-ES" sz="2200" dirty="0">
                <a:latin typeface="Arial" panose="020B0604020202020204" pitchFamily="34" charset="0"/>
                <a:cs typeface="Arial" panose="020B0604020202020204" pitchFamily="34" charset="0"/>
              </a:rPr>
              <a:t>Es desordenado, desaliñado y no es objetivo ni racional;</a:t>
            </a:r>
          </a:p>
          <a:p>
            <a:pPr marL="342900" indent="-342900" algn="just">
              <a:buAutoNum type="alphaLcParenR"/>
            </a:pPr>
            <a:r>
              <a:rPr lang="es-ES" sz="2200" dirty="0">
                <a:latin typeface="Arial" panose="020B0604020202020204" pitchFamily="34" charset="0"/>
                <a:cs typeface="Arial" panose="020B0604020202020204" pitchFamily="34" charset="0"/>
              </a:rPr>
              <a:t>Si bien los autores lo dividen en sucesivas etapas, éstas son solamente distinguibles analíticamente;</a:t>
            </a:r>
          </a:p>
          <a:p>
            <a:pPr marL="342900" indent="-342900" algn="just">
              <a:buAutoNum type="alphaLcParenR"/>
            </a:pPr>
            <a:r>
              <a:rPr lang="es-ES" sz="2200" dirty="0">
                <a:latin typeface="Arial" panose="020B0604020202020204" pitchFamily="34" charset="0"/>
                <a:cs typeface="Arial" panose="020B0604020202020204" pitchFamily="34" charset="0"/>
              </a:rPr>
              <a:t>No todas las cuestiones problemáticas entran a la agenda pública para ser debatida. El orden hegemónico hace que algunas cuestiones sean tratadas y otras no;</a:t>
            </a:r>
          </a:p>
          <a:p>
            <a:pPr marL="342900" indent="-342900" algn="just">
              <a:buAutoNum type="alphaLcParenR"/>
            </a:pPr>
            <a:r>
              <a:rPr lang="es-ES" sz="2200" dirty="0">
                <a:latin typeface="Arial" panose="020B0604020202020204" pitchFamily="34" charset="0"/>
                <a:cs typeface="Arial" panose="020B0604020202020204" pitchFamily="34" charset="0"/>
              </a:rPr>
              <a:t>Cuando una cuestión es debatida en la agenda pública, la misma es definida;</a:t>
            </a:r>
          </a:p>
          <a:p>
            <a:pPr marL="342900" indent="-342900" algn="just">
              <a:buAutoNum type="alphaLcParenR"/>
            </a:pPr>
            <a:r>
              <a:rPr lang="es-ES" sz="2200" dirty="0">
                <a:latin typeface="Arial" panose="020B0604020202020204" pitchFamily="34" charset="0"/>
                <a:cs typeface="Arial" panose="020B0604020202020204" pitchFamily="34" charset="0"/>
              </a:rPr>
              <a:t>No todas las definiciones están disponibles, debido a la existencia de un orden hegemónico;</a:t>
            </a:r>
          </a:p>
          <a:p>
            <a:pPr marL="342900" indent="-342900" algn="just">
              <a:buAutoNum type="alphaLcParenR"/>
            </a:pPr>
            <a:r>
              <a:rPr lang="es-ES" sz="2200" dirty="0">
                <a:latin typeface="Arial" panose="020B0604020202020204" pitchFamily="34" charset="0"/>
                <a:cs typeface="Arial" panose="020B0604020202020204" pitchFamily="34" charset="0"/>
              </a:rPr>
              <a:t>Definir una cuestión es convertirla en un problema y en la definición está implícita la solución;</a:t>
            </a:r>
          </a:p>
          <a:p>
            <a:pPr marL="342900" indent="-342900" algn="just">
              <a:buAutoNum type="alphaLcParenR"/>
            </a:pPr>
            <a:r>
              <a:rPr lang="es-ES" sz="2200" dirty="0">
                <a:latin typeface="Arial" panose="020B0604020202020204" pitchFamily="34" charset="0"/>
                <a:cs typeface="Arial" panose="020B0604020202020204" pitchFamily="34" charset="0"/>
              </a:rPr>
              <a:t>El debate no es neutro; es político. Los actores sociales y políticos, domésticos y externos, interesados en la cuestión, actúan en función de sus intereses, sistemas de creencias y de sus pulsiones;</a:t>
            </a:r>
            <a:endParaRPr lang="es-A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46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153551"/>
          </a:xfrm>
        </p:spPr>
        <p:txBody>
          <a:bodyPr>
            <a:normAutofit/>
          </a:bodyPr>
          <a:lstStyle/>
          <a:p>
            <a:pPr algn="ctr"/>
            <a:r>
              <a:rPr lang="es-ES" sz="4400" b="1" dirty="0" err="1">
                <a:latin typeface="Arial" panose="020B0604020202020204" pitchFamily="34" charset="0"/>
                <a:cs typeface="Arial" panose="020B0604020202020204" pitchFamily="34" charset="0"/>
              </a:rPr>
              <a:t>Securitización</a:t>
            </a:r>
            <a:endParaRPr lang="es-AR" sz="4400" dirty="0">
              <a:latin typeface="Arial" panose="020B0604020202020204" pitchFamily="34" charset="0"/>
              <a:cs typeface="Arial" panose="020B0604020202020204" pitchFamily="34" charset="0"/>
            </a:endParaRPr>
          </a:p>
        </p:txBody>
      </p:sp>
      <p:sp>
        <p:nvSpPr>
          <p:cNvPr id="3" name="CuadroTexto 2"/>
          <p:cNvSpPr txBox="1"/>
          <p:nvPr/>
        </p:nvSpPr>
        <p:spPr>
          <a:xfrm>
            <a:off x="478302" y="914401"/>
            <a:ext cx="8037048" cy="4678204"/>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Escuela de Copenhague:</a:t>
            </a:r>
          </a:p>
          <a:p>
            <a:pPr algn="just"/>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El proceso de </a:t>
            </a:r>
            <a:r>
              <a:rPr lang="es-ES" sz="2800" dirty="0" err="1">
                <a:latin typeface="Arial" panose="020B0604020202020204" pitchFamily="34" charset="0"/>
                <a:cs typeface="Arial" panose="020B0604020202020204" pitchFamily="34" charset="0"/>
              </a:rPr>
              <a:t>securitización</a:t>
            </a:r>
            <a:r>
              <a:rPr lang="es-ES" sz="2800" dirty="0">
                <a:latin typeface="Arial" panose="020B0604020202020204" pitchFamily="34" charset="0"/>
                <a:cs typeface="Arial" panose="020B0604020202020204" pitchFamily="34" charset="0"/>
              </a:rPr>
              <a:t> es un acto de habla: cuando una cuestión es etiquetada como un problema de seguridad/defensa, se convierte en tal;</a:t>
            </a: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El proceso de </a:t>
            </a:r>
            <a:r>
              <a:rPr lang="es-ES" sz="2800" dirty="0" err="1">
                <a:latin typeface="Arial" panose="020B0604020202020204" pitchFamily="34" charset="0"/>
                <a:cs typeface="Arial" panose="020B0604020202020204" pitchFamily="34" charset="0"/>
              </a:rPr>
              <a:t>securitización</a:t>
            </a:r>
            <a:r>
              <a:rPr lang="es-ES" sz="2800" dirty="0">
                <a:latin typeface="Arial" panose="020B0604020202020204" pitchFamily="34" charset="0"/>
                <a:cs typeface="Arial" panose="020B0604020202020204" pitchFamily="34" charset="0"/>
              </a:rPr>
              <a:t> implica definir una cuestión como una amenaza existencial a un objeto referente (el Estado, por ejemplo), lo cual justifica el uso de medidas extraordinarias;</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5783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153551"/>
          </a:xfrm>
        </p:spPr>
        <p:txBody>
          <a:bodyPr>
            <a:normAutofit/>
          </a:bodyPr>
          <a:lstStyle/>
          <a:p>
            <a:pPr algn="ctr"/>
            <a:r>
              <a:rPr lang="es-ES" sz="4400" b="1" dirty="0" err="1">
                <a:latin typeface="Arial" panose="020B0604020202020204" pitchFamily="34" charset="0"/>
                <a:cs typeface="Arial" panose="020B0604020202020204" pitchFamily="34" charset="0"/>
              </a:rPr>
              <a:t>Securitización</a:t>
            </a:r>
            <a:endParaRPr lang="es-AR" sz="4400" dirty="0">
              <a:latin typeface="Arial" panose="020B0604020202020204" pitchFamily="34" charset="0"/>
              <a:cs typeface="Arial" panose="020B0604020202020204" pitchFamily="34" charset="0"/>
            </a:endParaRPr>
          </a:p>
        </p:txBody>
      </p:sp>
      <p:sp>
        <p:nvSpPr>
          <p:cNvPr id="3" name="CuadroTexto 2"/>
          <p:cNvSpPr txBox="1"/>
          <p:nvPr/>
        </p:nvSpPr>
        <p:spPr>
          <a:xfrm>
            <a:off x="478302" y="914401"/>
            <a:ext cx="8037048" cy="5109091"/>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Escuela de Copenhague:</a:t>
            </a:r>
          </a:p>
          <a:p>
            <a:pPr algn="just"/>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La primera fase es el movimiento securitizador cuando uno o varios agentes securitizadores buscan definir una cuestión como un problema de seguridad/defensa;</a:t>
            </a: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La segunda fase es cuando la audiencia/agenda pública acepta esa definición y se toman medidas extraordinarias; y</a:t>
            </a: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Este proceso se produce un determinado marco contextual.</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33268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858129"/>
          </a:xfrm>
        </p:spPr>
        <p:txBody>
          <a:bodyPr>
            <a:normAutofit fontScale="90000"/>
          </a:bodyPr>
          <a:lstStyle/>
          <a:p>
            <a:pPr algn="ctr"/>
            <a:r>
              <a:rPr lang="es-ES" sz="4400" b="1" dirty="0">
                <a:latin typeface="Arial" panose="020B0604020202020204" pitchFamily="34" charset="0"/>
                <a:cs typeface="Arial" panose="020B0604020202020204" pitchFamily="34" charset="0"/>
              </a:rPr>
              <a:t>El proceso de política pública</a:t>
            </a:r>
            <a:endParaRPr lang="es-AR" sz="4400" dirty="0">
              <a:latin typeface="Arial" panose="020B0604020202020204" pitchFamily="34" charset="0"/>
              <a:cs typeface="Arial" panose="020B0604020202020204" pitchFamily="34" charset="0"/>
            </a:endParaRPr>
          </a:p>
        </p:txBody>
      </p:sp>
      <p:sp>
        <p:nvSpPr>
          <p:cNvPr id="4" name="CuadroTexto 3"/>
          <p:cNvSpPr txBox="1"/>
          <p:nvPr/>
        </p:nvSpPr>
        <p:spPr>
          <a:xfrm>
            <a:off x="239151" y="858129"/>
            <a:ext cx="8276199" cy="5632311"/>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h) Los actores no tienen las mismas capacidades de poder;</a:t>
            </a:r>
          </a:p>
          <a:p>
            <a:pPr algn="just"/>
            <a:r>
              <a:rPr lang="es-ES" sz="2400" dirty="0">
                <a:latin typeface="Arial" panose="020B0604020202020204" pitchFamily="34" charset="0"/>
                <a:cs typeface="Arial" panose="020B0604020202020204" pitchFamily="34" charset="0"/>
              </a:rPr>
              <a:t>i) Cuando el problema entra en la agenda de gobierno sigue siendo debatido. Es más, es debatido durante todo el proceso. Incluso se puede legar a modificar o bloquear su implementación;</a:t>
            </a:r>
          </a:p>
          <a:p>
            <a:pPr algn="just"/>
            <a:r>
              <a:rPr lang="es-ES" sz="2400" dirty="0">
                <a:latin typeface="Arial" panose="020B0604020202020204" pitchFamily="34" charset="0"/>
                <a:cs typeface="Arial" panose="020B0604020202020204" pitchFamily="34" charset="0"/>
              </a:rPr>
              <a:t>j) El gobierno impulsa su propia agenda y busca definir los temas en función de sus intereses y sistemas de creencias; </a:t>
            </a:r>
          </a:p>
          <a:p>
            <a:pPr algn="just"/>
            <a:r>
              <a:rPr lang="es-ES" sz="2400" dirty="0">
                <a:latin typeface="Arial" panose="020B0604020202020204" pitchFamily="34" charset="0"/>
                <a:cs typeface="Arial" panose="020B0604020202020204" pitchFamily="34" charset="0"/>
              </a:rPr>
              <a:t>k) El debate se produce en un marco contextual moldeado por las variables sistémica (estructura de poder, matriz Estado-Sociedad e </a:t>
            </a:r>
            <a:r>
              <a:rPr lang="es-ES" sz="2400" dirty="0" err="1">
                <a:latin typeface="Arial" panose="020B0604020202020204" pitchFamily="34" charset="0"/>
                <a:cs typeface="Arial" panose="020B0604020202020204" pitchFamily="34" charset="0"/>
              </a:rPr>
              <a:t>ideacional</a:t>
            </a:r>
            <a:r>
              <a:rPr lang="es-ES" sz="2400" dirty="0">
                <a:latin typeface="Arial" panose="020B0604020202020204" pitchFamily="34" charset="0"/>
                <a:cs typeface="Arial" panose="020B0604020202020204" pitchFamily="34" charset="0"/>
              </a:rPr>
              <a:t>); institucional (normas escritas y no escritas y lineamientos), social (modelo económico; geopolítica y cultural) y sistema político (régimen político/dinámica política); y</a:t>
            </a:r>
          </a:p>
          <a:p>
            <a:pPr algn="just"/>
            <a:r>
              <a:rPr lang="es-ES" sz="2400" dirty="0">
                <a:latin typeface="Arial" panose="020B0604020202020204" pitchFamily="34" charset="0"/>
                <a:cs typeface="Arial" panose="020B0604020202020204" pitchFamily="34" charset="0"/>
              </a:rPr>
              <a:t>l) El proceso se desarrolla en cuatro escenarios: núcleo decisorio; burocrático; </a:t>
            </a:r>
            <a:r>
              <a:rPr lang="es-ES" sz="2400" dirty="0" err="1">
                <a:latin typeface="Arial" panose="020B0604020202020204" pitchFamily="34" charset="0"/>
                <a:cs typeface="Arial" panose="020B0604020202020204" pitchFamily="34" charset="0"/>
              </a:rPr>
              <a:t>societal</a:t>
            </a:r>
            <a:r>
              <a:rPr lang="es-ES" sz="2400" dirty="0">
                <a:latin typeface="Arial" panose="020B0604020202020204" pitchFamily="34" charset="0"/>
                <a:cs typeface="Arial" panose="020B0604020202020204" pitchFamily="34" charset="0"/>
              </a:rPr>
              <a:t> y </a:t>
            </a:r>
            <a:r>
              <a:rPr lang="es-ES" sz="2400" b="1" dirty="0">
                <a:latin typeface="Arial" panose="020B0604020202020204" pitchFamily="34" charset="0"/>
                <a:cs typeface="Arial" panose="020B0604020202020204" pitchFamily="34" charset="0"/>
              </a:rPr>
              <a:t>externo.</a:t>
            </a:r>
            <a:endParaRPr lang="es-A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44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fontScale="90000"/>
          </a:bodyPr>
          <a:lstStyle/>
          <a:p>
            <a:pPr algn="ctr"/>
            <a:r>
              <a:rPr lang="es-ES" sz="4400" b="1" dirty="0">
                <a:latin typeface="Arial" panose="020B0604020202020204" pitchFamily="34" charset="0"/>
                <a:cs typeface="Arial" panose="020B0604020202020204" pitchFamily="34" charset="0"/>
              </a:rPr>
              <a:t>Cambios en la matriz Estado-Sociedad a nivel internacional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815926" y="1690689"/>
            <a:ext cx="7469945" cy="4955203"/>
          </a:xfrm>
          <a:prstGeom prst="rect">
            <a:avLst/>
          </a:prstGeom>
          <a:noFill/>
        </p:spPr>
        <p:txBody>
          <a:bodyPr wrap="square" rtlCol="0">
            <a:spAutoFit/>
          </a:bodyPr>
          <a:lstStyle/>
          <a:p>
            <a:pPr algn="ctr"/>
            <a:r>
              <a:rPr lang="es-ES" sz="3200" b="1" dirty="0">
                <a:latin typeface="Arial" panose="020B0604020202020204" pitchFamily="34" charset="0"/>
                <a:cs typeface="Arial" panose="020B0604020202020204" pitchFamily="34" charset="0"/>
              </a:rPr>
              <a:t>Orígenes</a:t>
            </a:r>
          </a:p>
          <a:p>
            <a:pPr algn="ctr"/>
            <a:endParaRPr lang="es-ES" sz="32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Crisis del petróleo ´73 y del ´78.</a:t>
            </a:r>
          </a:p>
          <a:p>
            <a:pPr algn="just"/>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Fin de la época de oro del capitalismo de Estado de Bienestar.</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Tercera revolución industrial.</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Auge de las políticas económicas  neoliberales.</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802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fontScale="90000"/>
          </a:bodyPr>
          <a:lstStyle/>
          <a:p>
            <a:pPr algn="ctr"/>
            <a:r>
              <a:rPr lang="es-ES" sz="4400" b="1" dirty="0">
                <a:latin typeface="Arial" panose="020B0604020202020204" pitchFamily="34" charset="0"/>
                <a:cs typeface="Arial" panose="020B0604020202020204" pitchFamily="34" charset="0"/>
              </a:rPr>
              <a:t>Cambios en la matriz Estado-Sociedad a nivel internacional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5386090"/>
          </a:xfrm>
          <a:prstGeom prst="rect">
            <a:avLst/>
          </a:prstGeom>
          <a:noFill/>
        </p:spPr>
        <p:txBody>
          <a:bodyPr wrap="square" rtlCol="0">
            <a:spAutoFit/>
          </a:bodyPr>
          <a:lstStyle/>
          <a:p>
            <a:pPr algn="ctr"/>
            <a:r>
              <a:rPr lang="es-ES" sz="3200" b="1" dirty="0">
                <a:latin typeface="Arial" panose="020B0604020202020204" pitchFamily="34" charset="0"/>
                <a:cs typeface="Arial" panose="020B0604020202020204" pitchFamily="34" charset="0"/>
              </a:rPr>
              <a:t>Alerta</a:t>
            </a:r>
          </a:p>
          <a:p>
            <a:pPr algn="ctr"/>
            <a:endParaRPr lang="es-ES" sz="3200" b="1"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Globalización NO es un mero aumento del flujo de intercambio de bienes y servicios.</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¿Qué es?</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1.- Dimensión Tecnológica: </a:t>
            </a:r>
            <a:r>
              <a:rPr lang="es-ES" sz="2800" dirty="0" err="1">
                <a:latin typeface="Arial" panose="020B0604020202020204" pitchFamily="34" charset="0"/>
                <a:cs typeface="Arial" panose="020B0604020202020204" pitchFamily="34" charset="0"/>
              </a:rPr>
              <a:t>TIC´s</a:t>
            </a:r>
            <a:r>
              <a:rPr lang="es-ES" sz="2800" dirty="0">
                <a:latin typeface="Arial" panose="020B0604020202020204" pitchFamily="34" charset="0"/>
                <a:cs typeface="Arial" panose="020B0604020202020204" pitchFamily="34" charset="0"/>
              </a:rPr>
              <a:t>, entre otras.</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2.- Dimensión Económica:</a:t>
            </a:r>
          </a:p>
          <a:p>
            <a:pPr algn="just"/>
            <a:endParaRPr lang="es-ES" sz="2800" dirty="0">
              <a:latin typeface="Arial" panose="020B0604020202020204" pitchFamily="34" charset="0"/>
              <a:cs typeface="Arial" panose="020B0604020202020204" pitchFamily="34" charset="0"/>
            </a:endParaRPr>
          </a:p>
          <a:p>
            <a:pPr algn="just"/>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98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fontScale="90000"/>
          </a:bodyPr>
          <a:lstStyle/>
          <a:p>
            <a:pPr algn="ctr"/>
            <a:r>
              <a:rPr lang="es-ES" sz="4400" b="1" dirty="0">
                <a:latin typeface="Arial" panose="020B0604020202020204" pitchFamily="34" charset="0"/>
                <a:cs typeface="Arial" panose="020B0604020202020204" pitchFamily="34" charset="0"/>
              </a:rPr>
              <a:t>Cambios en la matriz Estado-Sociedad a nivel internacional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3970318"/>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2.- Dimensión Económica:</a:t>
            </a:r>
          </a:p>
          <a:p>
            <a:pPr algn="just"/>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Aumento del intercambio de bienes y servicios e nivel global.</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Aumento de los flujos financieros.</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Cambio en las formas de producción.</a:t>
            </a:r>
          </a:p>
          <a:p>
            <a:pPr algn="just"/>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775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fontScale="90000"/>
          </a:bodyPr>
          <a:lstStyle/>
          <a:p>
            <a:pPr algn="ctr"/>
            <a:r>
              <a:rPr lang="es-ES" sz="4400" b="1" dirty="0">
                <a:latin typeface="Arial" panose="020B0604020202020204" pitchFamily="34" charset="0"/>
                <a:cs typeface="Arial" panose="020B0604020202020204" pitchFamily="34" charset="0"/>
              </a:rPr>
              <a:t>Cambios en la matriz Estado-Sociedad a nivel internacional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4832092"/>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3.- Dimensión Sociocultural:</a:t>
            </a:r>
          </a:p>
          <a:p>
            <a:pPr algn="just"/>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Sociedad de la Información, Sociedad del Consumo, Sociedad del Cansancio, Modernidad Líquida.</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Aumento de los flujos migratorios.</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Aumento de la desigualdad social.</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algn="just"/>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0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5003B-73E4-452B-9482-8D00C1829C58}"/>
              </a:ext>
            </a:extLst>
          </p:cNvPr>
          <p:cNvSpPr>
            <a:spLocks noGrp="1"/>
          </p:cNvSpPr>
          <p:nvPr>
            <p:ph type="title"/>
          </p:nvPr>
        </p:nvSpPr>
        <p:spPr>
          <a:xfrm>
            <a:off x="628650" y="365125"/>
            <a:ext cx="7886700" cy="6345163"/>
          </a:xfrm>
        </p:spPr>
        <p:txBody>
          <a:bodyPr>
            <a:normAutofit fontScale="90000"/>
          </a:bodyPr>
          <a:lstStyle/>
          <a:p>
            <a:pPr algn="just"/>
            <a:r>
              <a:rPr lang="es-AR" sz="2800" dirty="0">
                <a:latin typeface="Arial" panose="020B0604020202020204" pitchFamily="34" charset="0"/>
                <a:cs typeface="Arial" panose="020B0604020202020204" pitchFamily="34" charset="0"/>
              </a:rPr>
              <a:t>Idealmente, el Estado ejerce una dominación racional-legal.</a:t>
            </a:r>
            <a:br>
              <a:rPr lang="es-AR" sz="2800" dirty="0">
                <a:latin typeface="Arial" panose="020B0604020202020204" pitchFamily="34" charset="0"/>
                <a:cs typeface="Arial" panose="020B0604020202020204" pitchFamily="34" charset="0"/>
              </a:rPr>
            </a:br>
            <a:br>
              <a:rPr lang="es-AR" sz="2800" dirty="0">
                <a:latin typeface="Arial" panose="020B0604020202020204" pitchFamily="34" charset="0"/>
                <a:cs typeface="Arial" panose="020B0604020202020204" pitchFamily="34" charset="0"/>
              </a:rPr>
            </a:br>
            <a:r>
              <a:rPr lang="es-AR" sz="2800" dirty="0">
                <a:latin typeface="Arial" panose="020B0604020202020204" pitchFamily="34" charset="0"/>
                <a:cs typeface="Arial" panose="020B0604020202020204" pitchFamily="34" charset="0"/>
              </a:rPr>
              <a:t>El Estado posee una estructura organizacional que concentra los medios materiales de explotación que son administrados por la burocracia (jurídico, tributario y coercitivo). Es lo que Gramsci denomina “sociedad política”.</a:t>
            </a:r>
            <a:br>
              <a:rPr lang="es-AR" sz="2800" dirty="0">
                <a:latin typeface="Arial" panose="020B0604020202020204" pitchFamily="34" charset="0"/>
                <a:cs typeface="Arial" panose="020B0604020202020204" pitchFamily="34" charset="0"/>
              </a:rPr>
            </a:br>
            <a:br>
              <a:rPr lang="es-AR" sz="2800" dirty="0">
                <a:latin typeface="Arial" panose="020B0604020202020204" pitchFamily="34" charset="0"/>
                <a:cs typeface="Arial" panose="020B0604020202020204" pitchFamily="34" charset="0"/>
              </a:rPr>
            </a:br>
            <a:r>
              <a:rPr lang="es-AR" sz="2800" dirty="0">
                <a:latin typeface="Arial" panose="020B0604020202020204" pitchFamily="34" charset="0"/>
                <a:cs typeface="Arial" panose="020B0604020202020204" pitchFamily="34" charset="0"/>
              </a:rPr>
              <a:t>La burocracia se reconfigura frente al surgimiento de nuevas cuestiones problemáticas.</a:t>
            </a:r>
            <a:br>
              <a:rPr lang="es-AR" sz="2800" dirty="0">
                <a:latin typeface="Arial" panose="020B0604020202020204" pitchFamily="34" charset="0"/>
                <a:cs typeface="Arial" panose="020B0604020202020204" pitchFamily="34" charset="0"/>
              </a:rPr>
            </a:br>
            <a:br>
              <a:rPr lang="es-AR" sz="2800" dirty="0">
                <a:latin typeface="Arial" panose="020B0604020202020204" pitchFamily="34" charset="0"/>
                <a:cs typeface="Arial" panose="020B0604020202020204" pitchFamily="34" charset="0"/>
              </a:rPr>
            </a:br>
            <a:r>
              <a:rPr lang="es-AR" sz="2800" dirty="0">
                <a:latin typeface="Arial" panose="020B0604020202020204" pitchFamily="34" charset="0"/>
                <a:cs typeface="Arial" panose="020B0604020202020204" pitchFamily="34" charset="0"/>
              </a:rPr>
              <a:t>La burocracia no es neutra políticamente y tiene el conocimiento técnico y procedimental, lo que le permite moldear las políticas públicas.</a:t>
            </a:r>
            <a:br>
              <a:rPr lang="es-AR" sz="2800" dirty="0">
                <a:latin typeface="Arial" panose="020B0604020202020204" pitchFamily="34" charset="0"/>
                <a:cs typeface="Arial" panose="020B0604020202020204" pitchFamily="34" charset="0"/>
              </a:rPr>
            </a:br>
            <a:br>
              <a:rPr lang="es-AR" sz="2800" dirty="0">
                <a:latin typeface="Arial" panose="020B0604020202020204" pitchFamily="34" charset="0"/>
                <a:cs typeface="Arial" panose="020B0604020202020204" pitchFamily="34" charset="0"/>
              </a:rPr>
            </a:b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769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Cambios en el Sistema internacional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3970318"/>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1.- Durante la Guerra Fría (1947-1991):</a:t>
            </a:r>
          </a:p>
          <a:p>
            <a:pPr algn="just"/>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Mundo Bipolar.</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Tranquilidad y certidumbre estratégica: DMA.</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Conflictos en la periferia.</a:t>
            </a:r>
          </a:p>
          <a:p>
            <a:pPr algn="just"/>
            <a:endParaRPr lang="es-ES" sz="2800" dirty="0">
              <a:latin typeface="Arial" panose="020B0604020202020204" pitchFamily="34" charset="0"/>
              <a:cs typeface="Arial" panose="020B0604020202020204" pitchFamily="34" charset="0"/>
            </a:endParaRPr>
          </a:p>
          <a:p>
            <a:pPr algn="just"/>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679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Cambios en el Sistema internacional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5262979"/>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2.- Post Guerra Fría (1991-2008/2009):</a:t>
            </a:r>
          </a:p>
          <a:p>
            <a:pPr algn="just"/>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Mundo </a:t>
            </a:r>
            <a:r>
              <a:rPr lang="es-ES" sz="2800" dirty="0" err="1">
                <a:latin typeface="Arial" panose="020B0604020202020204" pitchFamily="34" charset="0"/>
                <a:cs typeface="Arial" panose="020B0604020202020204" pitchFamily="34" charset="0"/>
              </a:rPr>
              <a:t>Unimultipolar</a:t>
            </a:r>
            <a:r>
              <a:rPr lang="es-ES" sz="2800" dirty="0">
                <a:latin typeface="Arial" panose="020B0604020202020204" pitchFamily="34" charset="0"/>
                <a:cs typeface="Arial" panose="020B0604020202020204" pitchFamily="34" charset="0"/>
              </a:rPr>
              <a:t>: los tableros de Nye.</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Incertidumbre estratégica: </a:t>
            </a:r>
            <a:r>
              <a:rPr lang="es-ES" sz="2800" b="1" dirty="0">
                <a:latin typeface="Arial" panose="020B0604020202020204" pitchFamily="34" charset="0"/>
                <a:cs typeface="Arial" panose="020B0604020202020204" pitchFamily="34" charset="0"/>
              </a:rPr>
              <a:t>Desaparición del enemigo.</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Mundo en llamas.</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Revalorización de los recursos estratégicos.</a:t>
            </a:r>
          </a:p>
          <a:p>
            <a:pPr algn="just"/>
            <a:endParaRPr lang="es-ES" sz="2800" dirty="0">
              <a:latin typeface="Arial" panose="020B0604020202020204" pitchFamily="34" charset="0"/>
              <a:cs typeface="Arial" panose="020B0604020202020204" pitchFamily="34" charset="0"/>
            </a:endParaRPr>
          </a:p>
          <a:p>
            <a:pPr algn="just"/>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171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Cambios en el Sistema internacional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4832092"/>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3.- Transición Hegemónica:</a:t>
            </a:r>
          </a:p>
          <a:p>
            <a:pPr algn="just"/>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Competencia EE.UU.-China.</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El “retorno” de la Guerra.</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Cambio del eje de gravedad.</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err="1">
                <a:latin typeface="Arial" panose="020B0604020202020204" pitchFamily="34" charset="0"/>
                <a:cs typeface="Arial" panose="020B0604020202020204" pitchFamily="34" charset="0"/>
              </a:rPr>
              <a:t>Tucídedes</a:t>
            </a:r>
            <a:r>
              <a:rPr lang="es-ES" sz="2800" dirty="0">
                <a:latin typeface="Arial" panose="020B0604020202020204" pitchFamily="34" charset="0"/>
                <a:cs typeface="Arial" panose="020B0604020202020204" pitchFamily="34" charset="0"/>
              </a:rPr>
              <a:t> vs. Confucio.</a:t>
            </a:r>
          </a:p>
          <a:p>
            <a:pPr algn="just"/>
            <a:endParaRPr lang="es-ES" sz="2800" dirty="0">
              <a:latin typeface="Arial" panose="020B0604020202020204" pitchFamily="34" charset="0"/>
              <a:cs typeface="Arial" panose="020B0604020202020204" pitchFamily="34" charset="0"/>
            </a:endParaRPr>
          </a:p>
          <a:p>
            <a:pPr algn="just"/>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112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Transformación del delito transnacional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4832092"/>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Dos Falacias</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1.- Subestimación del Delito Transnacional:</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No hay nada nuevo.</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Delito Transnacional=Delito Común.</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Fenómeno “sumergido”.</a:t>
            </a:r>
          </a:p>
          <a:p>
            <a:pPr algn="just"/>
            <a:endParaRPr lang="es-ES" sz="2800" dirty="0">
              <a:latin typeface="Arial" panose="020B0604020202020204" pitchFamily="34" charset="0"/>
              <a:cs typeface="Arial" panose="020B0604020202020204" pitchFamily="34" charset="0"/>
            </a:endParaRPr>
          </a:p>
          <a:p>
            <a:pPr algn="just"/>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710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Transformación del delito transnacional</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5262979"/>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Dos Falacias</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2.- Sobreestimación del Delito Transnacional:</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err="1">
                <a:latin typeface="Arial" panose="020B0604020202020204" pitchFamily="34" charset="0"/>
                <a:cs typeface="Arial" panose="020B0604020202020204" pitchFamily="34" charset="0"/>
              </a:rPr>
              <a:t>Securitización</a:t>
            </a:r>
            <a:r>
              <a:rPr lang="es-ES" sz="2800" dirty="0">
                <a:latin typeface="Arial" panose="020B0604020202020204" pitchFamily="34" charset="0"/>
                <a:cs typeface="Arial" panose="020B0604020202020204" pitchFamily="34" charset="0"/>
              </a:rPr>
              <a:t>: Nixon, Reagan y Bottom Up </a:t>
            </a:r>
            <a:r>
              <a:rPr lang="es-ES" sz="2800" dirty="0" err="1">
                <a:latin typeface="Arial" panose="020B0604020202020204" pitchFamily="34" charset="0"/>
                <a:cs typeface="Arial" panose="020B0604020202020204" pitchFamily="34" charset="0"/>
              </a:rPr>
              <a:t>Review</a:t>
            </a:r>
            <a:r>
              <a:rPr lang="es-ES" sz="2800" dirty="0">
                <a:latin typeface="Arial" panose="020B0604020202020204" pitchFamily="34" charset="0"/>
                <a:cs typeface="Arial" panose="020B0604020202020204" pitchFamily="34" charset="0"/>
              </a:rPr>
              <a:t> 1993: </a:t>
            </a:r>
            <a:r>
              <a:rPr lang="es-ES" sz="2800" b="1" dirty="0">
                <a:latin typeface="Arial" panose="020B0604020202020204" pitchFamily="34" charset="0"/>
                <a:cs typeface="Arial" panose="020B0604020202020204" pitchFamily="34" charset="0"/>
              </a:rPr>
              <a:t>“Nuevas Amenazas”</a:t>
            </a:r>
            <a:r>
              <a:rPr lang="es-ES" sz="2800" dirty="0">
                <a:latin typeface="Arial" panose="020B0604020202020204" pitchFamily="34" charset="0"/>
                <a:cs typeface="Arial" panose="020B0604020202020204" pitchFamily="34" charset="0"/>
              </a:rPr>
              <a:t>-Norte-Sur.</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Militarización de la seguridad.</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err="1">
                <a:latin typeface="Arial" panose="020B0604020202020204" pitchFamily="34" charset="0"/>
                <a:cs typeface="Arial" panose="020B0604020202020204" pitchFamily="34" charset="0"/>
              </a:rPr>
              <a:t>Policiamiento</a:t>
            </a:r>
            <a:r>
              <a:rPr lang="es-ES" sz="2800" dirty="0">
                <a:latin typeface="Arial" panose="020B0604020202020204" pitchFamily="34" charset="0"/>
                <a:cs typeface="Arial" panose="020B0604020202020204" pitchFamily="34" charset="0"/>
              </a:rPr>
              <a:t> de las FF.AA.: </a:t>
            </a:r>
            <a:r>
              <a:rPr lang="es-ES" sz="2800" i="1" dirty="0" err="1">
                <a:latin typeface="Arial" panose="020B0604020202020204" pitchFamily="34" charset="0"/>
                <a:cs typeface="Arial" panose="020B0604020202020204" pitchFamily="34" charset="0"/>
              </a:rPr>
              <a:t>Crime</a:t>
            </a:r>
            <a:r>
              <a:rPr lang="es-ES" sz="2800" i="1" dirty="0">
                <a:latin typeface="Arial" panose="020B0604020202020204" pitchFamily="34" charset="0"/>
                <a:cs typeface="Arial" panose="020B0604020202020204" pitchFamily="34" charset="0"/>
              </a:rPr>
              <a:t> </a:t>
            </a:r>
            <a:r>
              <a:rPr lang="es-ES" sz="2800" i="1" dirty="0" err="1">
                <a:latin typeface="Arial" panose="020B0604020202020204" pitchFamily="34" charset="0"/>
                <a:cs typeface="Arial" panose="020B0604020202020204" pitchFamily="34" charset="0"/>
              </a:rPr>
              <a:t>Fighters</a:t>
            </a:r>
            <a:r>
              <a:rPr lang="es-ES" sz="2800" i="1"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y/o </a:t>
            </a:r>
            <a:r>
              <a:rPr lang="es-ES" sz="2800" i="1" dirty="0">
                <a:latin typeface="Arial" panose="020B0604020202020204" pitchFamily="34" charset="0"/>
                <a:cs typeface="Arial" panose="020B0604020202020204" pitchFamily="34" charset="0"/>
              </a:rPr>
              <a:t>Small </a:t>
            </a:r>
            <a:r>
              <a:rPr lang="es-ES" sz="2800" i="1" dirty="0" err="1">
                <a:latin typeface="Arial" panose="020B0604020202020204" pitchFamily="34" charset="0"/>
                <a:cs typeface="Arial" panose="020B0604020202020204" pitchFamily="34" charset="0"/>
              </a:rPr>
              <a:t>Armed</a:t>
            </a:r>
            <a:r>
              <a:rPr lang="es-ES" sz="2800" i="1" dirty="0">
                <a:latin typeface="Arial" panose="020B0604020202020204" pitchFamily="34" charset="0"/>
                <a:cs typeface="Arial" panose="020B0604020202020204" pitchFamily="34" charset="0"/>
              </a:rPr>
              <a:t> </a:t>
            </a:r>
            <a:r>
              <a:rPr lang="es-ES" sz="2800" i="1" dirty="0" err="1">
                <a:latin typeface="Arial" panose="020B0604020202020204" pitchFamily="34" charset="0"/>
                <a:cs typeface="Arial" panose="020B0604020202020204" pitchFamily="34" charset="0"/>
              </a:rPr>
              <a:t>Forces</a:t>
            </a:r>
            <a:r>
              <a:rPr lang="es-ES" sz="2800" dirty="0">
                <a:latin typeface="Arial" panose="020B0604020202020204" pitchFamily="34" charset="0"/>
                <a:cs typeface="Arial" panose="020B0604020202020204" pitchFamily="34" charset="0"/>
              </a:rPr>
              <a:t>.</a:t>
            </a:r>
          </a:p>
          <a:p>
            <a:pPr algn="just"/>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117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Conceptualización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3970318"/>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1.- Las “Nuevas Amenazas” son un significante vacío que cumplió la misma función –en cierto sentido- que la Doctrina de la Seguridad Nacional: convertirse en Hipótesis de Empleo de las Fuerzas Armadas.</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2.- La novedad no radica en su génesis reciente, sino en que han cambiado cualitativa y cuantitativamente.</a:t>
            </a:r>
          </a:p>
        </p:txBody>
      </p:sp>
    </p:spTree>
    <p:extLst>
      <p:ext uri="{BB962C8B-B14F-4D97-AF65-F5344CB8AC3E}">
        <p14:creationId xmlns:p14="http://schemas.microsoft.com/office/powerpoint/2010/main" val="3154477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Conceptualización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436098" y="1842867"/>
            <a:ext cx="8243668" cy="4832092"/>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Dos alternativas de conceptualización:</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Primera (Andrés Fontana)</a:t>
            </a:r>
          </a:p>
          <a:p>
            <a:pPr algn="just"/>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Amenazas Emergentes: por ejemplo, el narcotráfico.</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Factores de Riesgo: por ejemplo, desastres ambientales.</a:t>
            </a:r>
          </a:p>
          <a:p>
            <a:pPr marL="514350" indent="-514350" algn="just">
              <a:buAutoNum type="alphaLcParenR"/>
            </a:pPr>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Fuentes de inestabilidad.</a:t>
            </a:r>
          </a:p>
        </p:txBody>
      </p:sp>
    </p:spTree>
    <p:extLst>
      <p:ext uri="{BB962C8B-B14F-4D97-AF65-F5344CB8AC3E}">
        <p14:creationId xmlns:p14="http://schemas.microsoft.com/office/powerpoint/2010/main" val="2942327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Conceptualización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379828" y="1690689"/>
            <a:ext cx="8299938" cy="5415157"/>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Segunda: evitar el estiramiento conceptual.</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Delitos transnacionales/Delitos Complejos</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Son actividades criminales, que pueden estar organizadas o no, que se realiza entre uno o más países y que cuenta con algún tipo de vínculo con el Estado. Los criminales suelen especializarse en un tipo de actividad (logística, por ejemplo) y participan en más de un tipo de delito. No tienen objetivos políticos, sino económicos y resulta fundamental el </a:t>
            </a:r>
            <a:r>
              <a:rPr lang="es-ES" sz="2800" b="1" dirty="0">
                <a:latin typeface="Arial" panose="020B0604020202020204" pitchFamily="34" charset="0"/>
                <a:cs typeface="Arial" panose="020B0604020202020204" pitchFamily="34" charset="0"/>
              </a:rPr>
              <a:t>blanqueo de dinero.</a:t>
            </a:r>
          </a:p>
        </p:txBody>
      </p:sp>
    </p:spTree>
    <p:extLst>
      <p:ext uri="{BB962C8B-B14F-4D97-AF65-F5344CB8AC3E}">
        <p14:creationId xmlns:p14="http://schemas.microsoft.com/office/powerpoint/2010/main" val="580631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Problema Triangular</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393894" y="1690688"/>
            <a:ext cx="13154807" cy="537769"/>
          </a:xfrm>
          <a:prstGeom prst="rect">
            <a:avLst/>
          </a:prstGeom>
          <a:noFill/>
        </p:spPr>
        <p:txBody>
          <a:bodyPr wrap="square" rtlCol="0">
            <a:spAutoFit/>
          </a:bodyPr>
          <a:lstStyle/>
          <a:p>
            <a:pPr algn="just"/>
            <a:endParaRPr lang="es-ES" sz="2800" b="1" dirty="0">
              <a:latin typeface="Arial" panose="020B0604020202020204" pitchFamily="34" charset="0"/>
              <a:cs typeface="Arial" panose="020B0604020202020204" pitchFamily="34" charset="0"/>
            </a:endParaRPr>
          </a:p>
        </p:txBody>
      </p:sp>
      <p:sp>
        <p:nvSpPr>
          <p:cNvPr id="8" name="Triángulo isósceles 7">
            <a:extLst>
              <a:ext uri="{FF2B5EF4-FFF2-40B4-BE49-F238E27FC236}">
                <a16:creationId xmlns:a16="http://schemas.microsoft.com/office/drawing/2014/main" id="{9BDB35D5-4A94-4DDD-BB24-64DF8FA1E30B}"/>
              </a:ext>
            </a:extLst>
          </p:cNvPr>
          <p:cNvSpPr/>
          <p:nvPr/>
        </p:nvSpPr>
        <p:spPr>
          <a:xfrm>
            <a:off x="2799471" y="2228457"/>
            <a:ext cx="4366170" cy="33704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9" name="Flecha: curvada hacia abajo 8">
            <a:extLst>
              <a:ext uri="{FF2B5EF4-FFF2-40B4-BE49-F238E27FC236}">
                <a16:creationId xmlns:a16="http://schemas.microsoft.com/office/drawing/2014/main" id="{2E5C4F39-33D0-404B-9BFC-22138E67A626}"/>
              </a:ext>
            </a:extLst>
          </p:cNvPr>
          <p:cNvSpPr/>
          <p:nvPr/>
        </p:nvSpPr>
        <p:spPr>
          <a:xfrm>
            <a:off x="1978359" y="2039815"/>
            <a:ext cx="5781938" cy="195541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0" name="Rectangle 7">
            <a:extLst>
              <a:ext uri="{FF2B5EF4-FFF2-40B4-BE49-F238E27FC236}">
                <a16:creationId xmlns:a16="http://schemas.microsoft.com/office/drawing/2014/main" id="{B2E40171-A2D1-44D4-B429-2FCE6A047E8D}"/>
              </a:ext>
            </a:extLst>
          </p:cNvPr>
          <p:cNvSpPr>
            <a:spLocks noChangeArrowheads="1"/>
          </p:cNvSpPr>
          <p:nvPr/>
        </p:nvSpPr>
        <p:spPr bwMode="auto">
          <a:xfrm>
            <a:off x="-30997" y="-1"/>
            <a:ext cx="14492585"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sp>
        <p:nvSpPr>
          <p:cNvPr id="11" name="Rectangle 8">
            <a:extLst>
              <a:ext uri="{FF2B5EF4-FFF2-40B4-BE49-F238E27FC236}">
                <a16:creationId xmlns:a16="http://schemas.microsoft.com/office/drawing/2014/main" id="{90095669-2845-4B64-876A-C14E943D78FF}"/>
              </a:ext>
            </a:extLst>
          </p:cNvPr>
          <p:cNvSpPr>
            <a:spLocks noChangeArrowheads="1"/>
          </p:cNvSpPr>
          <p:nvPr/>
        </p:nvSpPr>
        <p:spPr bwMode="auto">
          <a:xfrm flipH="1">
            <a:off x="3756074" y="5350914"/>
            <a:ext cx="41499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400300" algn="l"/>
              </a:tabLst>
              <a:defRPr>
                <a:solidFill>
                  <a:schemeClr val="tx1"/>
                </a:solidFill>
                <a:latin typeface="Arial" panose="020B0604020202020204" pitchFamily="34" charset="0"/>
              </a:defRPr>
            </a:lvl1pPr>
            <a:lvl2pPr eaLnBrk="0" fontAlgn="base" hangingPunct="0">
              <a:spcBef>
                <a:spcPct val="0"/>
              </a:spcBef>
              <a:spcAft>
                <a:spcPct val="0"/>
              </a:spcAft>
              <a:tabLst>
                <a:tab pos="2400300" algn="l"/>
              </a:tabLst>
              <a:defRPr>
                <a:solidFill>
                  <a:schemeClr val="tx1"/>
                </a:solidFill>
                <a:latin typeface="Arial" panose="020B0604020202020204" pitchFamily="34" charset="0"/>
              </a:defRPr>
            </a:lvl2pPr>
            <a:lvl3pPr eaLnBrk="0" fontAlgn="base" hangingPunct="0">
              <a:spcBef>
                <a:spcPct val="0"/>
              </a:spcBef>
              <a:spcAft>
                <a:spcPct val="0"/>
              </a:spcAft>
              <a:tabLst>
                <a:tab pos="2400300" algn="l"/>
              </a:tabLst>
              <a:defRPr>
                <a:solidFill>
                  <a:schemeClr val="tx1"/>
                </a:solidFill>
                <a:latin typeface="Arial" panose="020B0604020202020204" pitchFamily="34" charset="0"/>
              </a:defRPr>
            </a:lvl3pPr>
            <a:lvl4pPr eaLnBrk="0" fontAlgn="base" hangingPunct="0">
              <a:spcBef>
                <a:spcPct val="0"/>
              </a:spcBef>
              <a:spcAft>
                <a:spcPct val="0"/>
              </a:spcAft>
              <a:tabLst>
                <a:tab pos="2400300" algn="l"/>
              </a:tabLst>
              <a:defRPr>
                <a:solidFill>
                  <a:schemeClr val="tx1"/>
                </a:solidFill>
                <a:latin typeface="Arial" panose="020B0604020202020204" pitchFamily="34" charset="0"/>
              </a:defRPr>
            </a:lvl4pPr>
            <a:lvl5pPr eaLnBrk="0" fontAlgn="base" hangingPunct="0">
              <a:spcBef>
                <a:spcPct val="0"/>
              </a:spcBef>
              <a:spcAft>
                <a:spcPct val="0"/>
              </a:spcAft>
              <a:tabLst>
                <a:tab pos="2400300" algn="l"/>
              </a:tabLst>
              <a:defRPr>
                <a:solidFill>
                  <a:schemeClr val="tx1"/>
                </a:solidFill>
                <a:latin typeface="Arial" panose="020B0604020202020204" pitchFamily="34" charset="0"/>
              </a:defRPr>
            </a:lvl5pPr>
            <a:lvl6pPr eaLnBrk="0" fontAlgn="base" hangingPunct="0">
              <a:spcBef>
                <a:spcPct val="0"/>
              </a:spcBef>
              <a:spcAft>
                <a:spcPct val="0"/>
              </a:spcAft>
              <a:tabLst>
                <a:tab pos="2400300" algn="l"/>
              </a:tabLst>
              <a:defRPr>
                <a:solidFill>
                  <a:schemeClr val="tx1"/>
                </a:solidFill>
                <a:latin typeface="Arial" panose="020B0604020202020204" pitchFamily="34" charset="0"/>
              </a:defRPr>
            </a:lvl6pPr>
            <a:lvl7pPr eaLnBrk="0" fontAlgn="base" hangingPunct="0">
              <a:spcBef>
                <a:spcPct val="0"/>
              </a:spcBef>
              <a:spcAft>
                <a:spcPct val="0"/>
              </a:spcAft>
              <a:tabLst>
                <a:tab pos="2400300" algn="l"/>
              </a:tabLst>
              <a:defRPr>
                <a:solidFill>
                  <a:schemeClr val="tx1"/>
                </a:solidFill>
                <a:latin typeface="Arial" panose="020B0604020202020204" pitchFamily="34" charset="0"/>
              </a:defRPr>
            </a:lvl7pPr>
            <a:lvl8pPr eaLnBrk="0" fontAlgn="base" hangingPunct="0">
              <a:spcBef>
                <a:spcPct val="0"/>
              </a:spcBef>
              <a:spcAft>
                <a:spcPct val="0"/>
              </a:spcAft>
              <a:tabLst>
                <a:tab pos="2400300" algn="l"/>
              </a:tabLst>
              <a:defRPr>
                <a:solidFill>
                  <a:schemeClr val="tx1"/>
                </a:solidFill>
                <a:latin typeface="Arial" panose="020B0604020202020204" pitchFamily="34" charset="0"/>
              </a:defRPr>
            </a:lvl8pPr>
            <a:lvl9pPr eaLnBrk="0" fontAlgn="base" hangingPunct="0">
              <a:spcBef>
                <a:spcPct val="0"/>
              </a:spcBef>
              <a:spcAft>
                <a:spcPct val="0"/>
              </a:spcAft>
              <a:tabLst>
                <a:tab pos="2400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400300" algn="l"/>
              </a:tabLst>
            </a:pPr>
            <a:br>
              <a:rPr kumimoji="0" lang="es-AR" altLang="es-AR" sz="1800" b="0" i="0" u="none" strike="noStrike" cap="none" normalizeH="0" baseline="0" dirty="0">
                <a:ln>
                  <a:noFill/>
                </a:ln>
                <a:solidFill>
                  <a:schemeClr val="tx1"/>
                </a:solidFill>
                <a:effectLst/>
                <a:latin typeface="Arial" panose="020B0604020202020204" pitchFamily="34" charset="0"/>
              </a:rPr>
            </a:br>
            <a:r>
              <a:rPr kumimoji="0" lang="es-AR" altLang="es-A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AR" altLang="es-AR"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AR" altLang="es-AR"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Capacidades Estatales</a:t>
            </a:r>
            <a:endParaRPr kumimoji="0" lang="es-AR" altLang="es-AR" b="0" i="0" u="none" strike="noStrike" cap="none" normalizeH="0" baseline="0" dirty="0">
              <a:ln>
                <a:noFill/>
              </a:ln>
              <a:solidFill>
                <a:schemeClr val="tx1"/>
              </a:solidFill>
              <a:effectLst/>
              <a:latin typeface="Arial" panose="020B0604020202020204" pitchFamily="34" charset="0"/>
            </a:endParaRPr>
          </a:p>
        </p:txBody>
      </p:sp>
      <p:sp>
        <p:nvSpPr>
          <p:cNvPr id="13" name="CuadroTexto 12">
            <a:extLst>
              <a:ext uri="{FF2B5EF4-FFF2-40B4-BE49-F238E27FC236}">
                <a16:creationId xmlns:a16="http://schemas.microsoft.com/office/drawing/2014/main" id="{19FCD60F-C254-4F92-8A0B-D024FC85ECF8}"/>
              </a:ext>
            </a:extLst>
          </p:cNvPr>
          <p:cNvSpPr txBox="1"/>
          <p:nvPr/>
        </p:nvSpPr>
        <p:spPr>
          <a:xfrm>
            <a:off x="886264" y="3814535"/>
            <a:ext cx="9854418"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2400300" algn="l"/>
              </a:tabLst>
            </a:pPr>
            <a:endParaRPr kumimoji="0" lang="es-AR" altLang="es-A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400300" algn="l"/>
              </a:tabLst>
            </a:pPr>
            <a:r>
              <a:rPr kumimoji="0" lang="es-AR" altLang="es-AR"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Delito Transnacional					       Delito Común</a:t>
            </a:r>
            <a:endParaRPr lang="es-AR" dirty="0"/>
          </a:p>
        </p:txBody>
      </p:sp>
      <p:sp>
        <p:nvSpPr>
          <p:cNvPr id="14" name="Flecha: curvada hacia abajo 13">
            <a:extLst>
              <a:ext uri="{FF2B5EF4-FFF2-40B4-BE49-F238E27FC236}">
                <a16:creationId xmlns:a16="http://schemas.microsoft.com/office/drawing/2014/main" id="{AD1C6AD4-3E08-46B4-9B96-206DF6B5A386}"/>
              </a:ext>
            </a:extLst>
          </p:cNvPr>
          <p:cNvSpPr/>
          <p:nvPr/>
        </p:nvSpPr>
        <p:spPr>
          <a:xfrm flipH="1">
            <a:off x="628647" y="1690687"/>
            <a:ext cx="7886701" cy="23045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Tree>
    <p:extLst>
      <p:ext uri="{BB962C8B-B14F-4D97-AF65-F5344CB8AC3E}">
        <p14:creationId xmlns:p14="http://schemas.microsoft.com/office/powerpoint/2010/main" val="1158683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58130" y="2138289"/>
            <a:ext cx="7441808" cy="4401205"/>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Las Naciones Unidas entiende por Homicidio intencional cuando convergen tres elementos:</a:t>
            </a:r>
          </a:p>
          <a:p>
            <a:pPr algn="just"/>
            <a:endParaRPr lang="es-ES" sz="2800" dirty="0">
              <a:latin typeface="Arial" panose="020B0604020202020204" pitchFamily="34" charset="0"/>
              <a:cs typeface="Arial" panose="020B0604020202020204" pitchFamily="34" charset="0"/>
            </a:endParaRPr>
          </a:p>
          <a:p>
            <a:pPr marL="514350" indent="-514350" algn="just">
              <a:buAutoNum type="alphaLcParenR"/>
            </a:pPr>
            <a:r>
              <a:rPr lang="es-ES" sz="2800" dirty="0">
                <a:latin typeface="Arial" panose="020B0604020202020204" pitchFamily="34" charset="0"/>
                <a:cs typeface="Arial" panose="020B0604020202020204" pitchFamily="34" charset="0"/>
              </a:rPr>
              <a:t>La muerte de una persona por otra persona.</a:t>
            </a:r>
          </a:p>
          <a:p>
            <a:pPr marL="514350" indent="-514350" algn="just">
              <a:buAutoNum type="alphaLcParenR"/>
            </a:pPr>
            <a:r>
              <a:rPr lang="es-ES" sz="2800" dirty="0">
                <a:latin typeface="Arial" panose="020B0604020202020204" pitchFamily="34" charset="0"/>
                <a:cs typeface="Arial" panose="020B0604020202020204" pitchFamily="34" charset="0"/>
              </a:rPr>
              <a:t>La intención de matar o herir seriamente.</a:t>
            </a:r>
          </a:p>
          <a:p>
            <a:pPr marL="514350" indent="-514350" algn="just">
              <a:buAutoNum type="alphaLcParenR"/>
            </a:pPr>
            <a:r>
              <a:rPr lang="es-ES" sz="2800" dirty="0">
                <a:latin typeface="Arial" panose="020B0604020202020204" pitchFamily="34" charset="0"/>
                <a:cs typeface="Arial" panose="020B0604020202020204" pitchFamily="34" charset="0"/>
              </a:rPr>
              <a:t>La ilegalidad del acto.</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		</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64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0"/>
            <a:ext cx="7886700" cy="6203853"/>
          </a:xfrm>
        </p:spPr>
        <p:txBody>
          <a:bodyPr>
            <a:normAutofit fontScale="90000"/>
          </a:bodyPr>
          <a:lstStyle/>
          <a:p>
            <a:pPr algn="just"/>
            <a:br>
              <a:rPr lang="es-AR" sz="2800" dirty="0">
                <a:latin typeface="Arial" pitchFamily="34" charset="0"/>
                <a:cs typeface="Arial" pitchFamily="34" charset="0"/>
              </a:rPr>
            </a:br>
            <a:br>
              <a:rPr lang="es-AR" sz="2800" dirty="0">
                <a:latin typeface="Arial" pitchFamily="34" charset="0"/>
                <a:cs typeface="Arial" pitchFamily="34" charset="0"/>
              </a:rPr>
            </a:br>
            <a:br>
              <a:rPr lang="es-AR" sz="2800" dirty="0">
                <a:latin typeface="Arial" pitchFamily="34" charset="0"/>
                <a:cs typeface="Arial" pitchFamily="34" charset="0"/>
              </a:rPr>
            </a:br>
            <a:br>
              <a:rPr lang="es-AR" sz="2800" dirty="0">
                <a:latin typeface="Arial" pitchFamily="34" charset="0"/>
                <a:cs typeface="Arial" pitchFamily="34" charset="0"/>
              </a:rPr>
            </a:br>
            <a:r>
              <a:rPr lang="es-AR" sz="2800" dirty="0">
                <a:latin typeface="Arial" pitchFamily="34" charset="0"/>
                <a:cs typeface="Arial" pitchFamily="34" charset="0"/>
              </a:rPr>
              <a:t>Sociedad Civil y la Sociedad Política integran la “superestructura”. A través de la sociedad civil (escuela, familia, medios de comunicación, la iglesia, entre otras), la clase dominante instaura una hegemonía que crea sentido común. Estado en sentido amplio.</a:t>
            </a:r>
            <a:br>
              <a:rPr lang="es-AR" sz="2800" dirty="0">
                <a:latin typeface="Arial" pitchFamily="34" charset="0"/>
                <a:cs typeface="Arial" pitchFamily="34" charset="0"/>
              </a:rPr>
            </a:br>
            <a:r>
              <a:rPr lang="es-AR" sz="2800" dirty="0">
                <a:latin typeface="Arial" pitchFamily="34" charset="0"/>
                <a:cs typeface="Arial" pitchFamily="34" charset="0"/>
              </a:rPr>
              <a:t> </a:t>
            </a:r>
            <a:br>
              <a:rPr lang="es-AR" sz="2800" dirty="0">
                <a:latin typeface="Arial" pitchFamily="34" charset="0"/>
                <a:cs typeface="Arial" pitchFamily="34" charset="0"/>
              </a:rPr>
            </a:br>
            <a:br>
              <a:rPr lang="es-AR" sz="2800" dirty="0">
                <a:latin typeface="Arial" pitchFamily="34" charset="0"/>
                <a:cs typeface="Arial" pitchFamily="34" charset="0"/>
              </a:rPr>
            </a:br>
            <a:r>
              <a:rPr lang="es-AR" sz="2800" dirty="0">
                <a:latin typeface="Arial" pitchFamily="34" charset="0"/>
                <a:cs typeface="Arial" pitchFamily="34" charset="0"/>
              </a:rPr>
              <a:t>En consecuencia, la ocupación del Aparato del Estado –medios de coerción y extracción- (por medios democráticos o revolucionarios) no supone tener  el control del Estado. Por ello, son importantes los intelectuales orgánicos para construir una contrahegemonía para desarmar el sentido común de la clase dominante, sino algunas cuestiones problemáticas no ingresaran en la agenda pública y/o no estarán disponibles determinadas definiciones de los problemas públicos.</a:t>
            </a:r>
            <a:br>
              <a:rPr lang="es-AR" sz="2800" dirty="0">
                <a:latin typeface="Arial" pitchFamily="34" charset="0"/>
                <a:cs typeface="Arial" pitchFamily="34" charset="0"/>
              </a:rPr>
            </a:br>
            <a:br>
              <a:rPr lang="es-AR" sz="2800" dirty="0">
                <a:latin typeface="Arial" pitchFamily="34" charset="0"/>
                <a:cs typeface="Arial" pitchFamily="34" charset="0"/>
              </a:rPr>
            </a:br>
            <a:br>
              <a:rPr lang="es-AR" sz="2800" dirty="0">
                <a:latin typeface="Arial" pitchFamily="34" charset="0"/>
                <a:cs typeface="Arial" pitchFamily="34" charset="0"/>
              </a:rPr>
            </a:br>
            <a:br>
              <a:rPr lang="es-AR" sz="2800" dirty="0">
                <a:latin typeface="Arial" pitchFamily="34" charset="0"/>
                <a:cs typeface="Arial" pitchFamily="34" charset="0"/>
              </a:rPr>
            </a:br>
            <a:endParaRPr lang="es-AR" sz="280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8CCB2-4845-453E-941B-CBCA90405B55}"/>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Violencia medida por homicidios</a:t>
            </a:r>
            <a:endParaRPr lang="es-AR" sz="4400"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0965D00-50BC-4A96-B55E-4E306F117004}"/>
              </a:ext>
            </a:extLst>
          </p:cNvPr>
          <p:cNvPicPr/>
          <p:nvPr/>
        </p:nvPicPr>
        <p:blipFill rotWithShape="1">
          <a:blip r:embed="rId2"/>
          <a:srcRect l="8466" t="18196" r="5280" b="11526"/>
          <a:stretch/>
        </p:blipFill>
        <p:spPr bwMode="auto">
          <a:xfrm>
            <a:off x="759656" y="1927274"/>
            <a:ext cx="7755694" cy="40374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3137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58130" y="2138289"/>
            <a:ext cx="7441808" cy="4401205"/>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Diferencia entre 2015 y 2021:</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Tasa de Homicidio en Asia (2015)              2,4</a:t>
            </a:r>
          </a:p>
          <a:p>
            <a:pPr algn="just"/>
            <a:r>
              <a:rPr lang="es-ES" sz="2800" dirty="0">
                <a:latin typeface="Arial" panose="020B0604020202020204" pitchFamily="34" charset="0"/>
                <a:cs typeface="Arial" panose="020B0604020202020204" pitchFamily="34" charset="0"/>
              </a:rPr>
              <a:t>Tasa de Homicidio Global (2015)	            5,9</a:t>
            </a:r>
          </a:p>
          <a:p>
            <a:pPr algn="just"/>
            <a:r>
              <a:rPr lang="es-ES" sz="2800" dirty="0">
                <a:latin typeface="Arial" panose="020B0604020202020204" pitchFamily="34" charset="0"/>
                <a:cs typeface="Arial" panose="020B0604020202020204" pitchFamily="34" charset="0"/>
              </a:rPr>
              <a:t>Tasa de Homicidio en América (2015)        16</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Tasa de Homicidio en Asia (2021)              2,3</a:t>
            </a:r>
          </a:p>
          <a:p>
            <a:pPr algn="just"/>
            <a:r>
              <a:rPr lang="es-ES" sz="2800" dirty="0">
                <a:latin typeface="Arial" panose="020B0604020202020204" pitchFamily="34" charset="0"/>
                <a:cs typeface="Arial" panose="020B0604020202020204" pitchFamily="34" charset="0"/>
              </a:rPr>
              <a:t>Tasa de Homicidio Global (2021)		   5,8</a:t>
            </a:r>
          </a:p>
          <a:p>
            <a:pPr algn="just"/>
            <a:r>
              <a:rPr lang="es-ES" sz="2800" dirty="0">
                <a:latin typeface="Arial" panose="020B0604020202020204" pitchFamily="34" charset="0"/>
                <a:cs typeface="Arial" panose="020B0604020202020204" pitchFamily="34" charset="0"/>
              </a:rPr>
              <a:t>Tasa de Homicidio en América (2021)        15</a:t>
            </a:r>
          </a:p>
          <a:p>
            <a:pPr algn="just"/>
            <a:r>
              <a:rPr lang="es-ES" sz="2800" dirty="0">
                <a:latin typeface="Arial" panose="020B0604020202020204" pitchFamily="34" charset="0"/>
                <a:cs typeface="Arial" panose="020B0604020202020204" pitchFamily="34" charset="0"/>
              </a:rPr>
              <a:t>		</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12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58130" y="2138289"/>
            <a:ext cx="7441808" cy="3970318"/>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La mayoría de las muertes violentas relacionadas con:</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Homicidios				440,000</a:t>
            </a:r>
          </a:p>
          <a:p>
            <a:pPr algn="just"/>
            <a:r>
              <a:rPr lang="es-ES" sz="2800" dirty="0">
                <a:latin typeface="Arial" panose="020B0604020202020204" pitchFamily="34" charset="0"/>
                <a:cs typeface="Arial" panose="020B0604020202020204" pitchFamily="34" charset="0"/>
              </a:rPr>
              <a:t>Conflictos (sin contar</a:t>
            </a:r>
          </a:p>
          <a:p>
            <a:pPr algn="just"/>
            <a:r>
              <a:rPr lang="es-ES" sz="2800" dirty="0">
                <a:latin typeface="Arial" panose="020B0604020202020204" pitchFamily="34" charset="0"/>
                <a:cs typeface="Arial" panose="020B0604020202020204" pitchFamily="34" charset="0"/>
              </a:rPr>
              <a:t>la Guerra en Ucrania) 		94,000</a:t>
            </a:r>
          </a:p>
          <a:p>
            <a:pPr algn="just"/>
            <a:r>
              <a:rPr lang="es-ES" sz="2800" dirty="0">
                <a:latin typeface="Arial" panose="020B0604020202020204" pitchFamily="34" charset="0"/>
                <a:cs typeface="Arial" panose="020B0604020202020204" pitchFamily="34" charset="0"/>
              </a:rPr>
              <a:t>Terrorismo				22,000</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		</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485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942535" y="2025747"/>
            <a:ext cx="7357402" cy="3970318"/>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El año 2021 fue el año más violento (52 homicidios por hora), observándose un leve reducción en el año 2022. Las causas se deben a:</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El impacto económico del COVID 21</a:t>
            </a:r>
          </a:p>
          <a:p>
            <a:pPr algn="just"/>
            <a:r>
              <a:rPr lang="es-ES" sz="2800" dirty="0">
                <a:latin typeface="Arial" panose="020B0604020202020204" pitchFamily="34" charset="0"/>
                <a:cs typeface="Arial" panose="020B0604020202020204" pitchFamily="34" charset="0"/>
              </a:rPr>
              <a:t>Delitos transnacionales</a:t>
            </a:r>
          </a:p>
          <a:p>
            <a:pPr algn="just"/>
            <a:r>
              <a:rPr lang="es-ES" sz="2800" dirty="0">
                <a:latin typeface="Arial" panose="020B0604020202020204" pitchFamily="34" charset="0"/>
                <a:cs typeface="Arial" panose="020B0604020202020204" pitchFamily="34" charset="0"/>
              </a:rPr>
              <a:t>Violencia sociopolítica</a:t>
            </a:r>
          </a:p>
          <a:p>
            <a:pPr algn="just"/>
            <a:r>
              <a:rPr lang="es-ES" sz="2800" dirty="0">
                <a:latin typeface="Arial" panose="020B0604020202020204" pitchFamily="34" charset="0"/>
                <a:cs typeface="Arial" panose="020B0604020202020204" pitchFamily="34" charset="0"/>
              </a:rPr>
              <a:t>		</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249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15926" y="2025748"/>
            <a:ext cx="7699424" cy="4832092"/>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Datos por Género (2021)</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Tasa de Homicidio en Oceanía (H)             4,1</a:t>
            </a:r>
          </a:p>
          <a:p>
            <a:pPr algn="just"/>
            <a:r>
              <a:rPr lang="es-ES" sz="2800" dirty="0">
                <a:latin typeface="Arial" panose="020B0604020202020204" pitchFamily="34" charset="0"/>
                <a:cs typeface="Arial" panose="020B0604020202020204" pitchFamily="34" charset="0"/>
              </a:rPr>
              <a:t>Tasa de Homicidio en Oceanía (M)             1,2</a:t>
            </a:r>
          </a:p>
          <a:p>
            <a:pPr algn="just"/>
            <a:r>
              <a:rPr lang="es-ES" sz="2800" dirty="0">
                <a:latin typeface="Arial" panose="020B0604020202020204" pitchFamily="34" charset="0"/>
                <a:cs typeface="Arial" panose="020B0604020202020204" pitchFamily="34" charset="0"/>
              </a:rPr>
              <a:t>Tasa de Homicidio en América (H) 	 	  27</a:t>
            </a:r>
          </a:p>
          <a:p>
            <a:pPr algn="just"/>
            <a:r>
              <a:rPr lang="es-ES" sz="2800" dirty="0">
                <a:latin typeface="Arial" panose="020B0604020202020204" pitchFamily="34" charset="0"/>
                <a:cs typeface="Arial" panose="020B0604020202020204" pitchFamily="34" charset="0"/>
              </a:rPr>
              <a:t>Tasa de Homicidio en América (M)  	    3,4</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En América los homicidios predominan en el grupo </a:t>
            </a:r>
            <a:r>
              <a:rPr lang="es-ES" sz="2800" dirty="0" err="1">
                <a:latin typeface="Arial" panose="020B0604020202020204" pitchFamily="34" charset="0"/>
                <a:cs typeface="Arial" panose="020B0604020202020204" pitchFamily="34" charset="0"/>
              </a:rPr>
              <a:t>etáreo</a:t>
            </a:r>
            <a:r>
              <a:rPr lang="es-ES" sz="2800" dirty="0">
                <a:latin typeface="Arial" panose="020B0604020202020204" pitchFamily="34" charset="0"/>
                <a:cs typeface="Arial" panose="020B0604020202020204" pitchFamily="34" charset="0"/>
              </a:rPr>
              <a:t> que abarca los 15 a 29 años y en las mujeres predomina el vinculado a un familiar.		</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391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58129" y="1927274"/>
            <a:ext cx="7657221" cy="4401205"/>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Datos por tipo de homicidios (2021)</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A nivel global el 21% de los homicidios estuvo vinculado a un familiar.            </a:t>
            </a:r>
          </a:p>
          <a:p>
            <a:pPr algn="just"/>
            <a:r>
              <a:rPr lang="es-ES" sz="28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En América el 50% estuvo relacionado al Delito Transnacional.</a:t>
            </a:r>
          </a:p>
          <a:p>
            <a:pPr marL="457200" indent="-45720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En Europa el 69% se relacionó también a un familiar.</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060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58129" y="1927274"/>
            <a:ext cx="7657221" cy="4832092"/>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Datos por tipo de homicidios (2021) por subcontinente:</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En Sudamérica tiene una tendencia declinante desde el año 2017, impulsada principalmente por Brasil. A diferencia de lo que ocurre en Ecuador y Colombia.</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El Caribe también ha mostrado una tendencia declinante en los último 19 años.</a:t>
            </a:r>
          </a:p>
          <a:p>
            <a:pPr algn="just"/>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6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58129" y="1927274"/>
            <a:ext cx="7657221" cy="4401205"/>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Datos por tipo de homicidios (2021) por subcontinente:</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A diferencia de lo ocurrido en Sudamérica y el Caribe, la tendencia se ha incrementado en América del Norte, principalmente impulsado por los Estados Unidos, donde crecieron en un 30% entre 2019 y el 2021.</a:t>
            </a:r>
          </a:p>
          <a:p>
            <a:pPr algn="just"/>
            <a:endParaRPr lang="es-ES" sz="2800" dirty="0">
              <a:latin typeface="Arial" panose="020B0604020202020204" pitchFamily="34" charset="0"/>
              <a:cs typeface="Arial" panose="020B0604020202020204" pitchFamily="34" charset="0"/>
            </a:endParaRPr>
          </a:p>
          <a:p>
            <a:pPr algn="just"/>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9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58129" y="1927274"/>
            <a:ext cx="7657221" cy="3970318"/>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Datos por tipo de homicidios (2021) por subcontinente:</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En América Central también se ha observado una tendencia declinante, con excepción de México que representa el 77% del total de la subregión.</a:t>
            </a:r>
          </a:p>
          <a:p>
            <a:pPr algn="just"/>
            <a:endParaRPr lang="es-ES" sz="2800" dirty="0">
              <a:latin typeface="Arial" panose="020B0604020202020204" pitchFamily="34" charset="0"/>
              <a:cs typeface="Arial" panose="020B0604020202020204" pitchFamily="34" charset="0"/>
            </a:endParaRPr>
          </a:p>
          <a:p>
            <a:pPr algn="just"/>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097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3F5F-2CFF-40F5-8543-4A04F99D0D67}"/>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Situación en respecto a la violencia en América Latina</a:t>
            </a:r>
            <a:endParaRPr lang="es-AR" sz="44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9F9DB8-AB4D-4ED2-B8E7-A3B775549B9A}"/>
              </a:ext>
            </a:extLst>
          </p:cNvPr>
          <p:cNvSpPr txBox="1"/>
          <p:nvPr/>
        </p:nvSpPr>
        <p:spPr>
          <a:xfrm>
            <a:off x="872196" y="1690689"/>
            <a:ext cx="7643154" cy="3970318"/>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Países más violentos de América Latina:</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Colombia</a:t>
            </a:r>
          </a:p>
          <a:p>
            <a:pPr algn="just"/>
            <a:r>
              <a:rPr lang="es-ES" sz="2800" dirty="0">
                <a:latin typeface="Arial" panose="020B0604020202020204" pitchFamily="34" charset="0"/>
                <a:cs typeface="Arial" panose="020B0604020202020204" pitchFamily="34" charset="0"/>
              </a:rPr>
              <a:t>México</a:t>
            </a:r>
          </a:p>
          <a:p>
            <a:pPr algn="just"/>
            <a:r>
              <a:rPr lang="es-ES" sz="2800" dirty="0">
                <a:latin typeface="Arial" panose="020B0604020202020204" pitchFamily="34" charset="0"/>
                <a:cs typeface="Arial" panose="020B0604020202020204" pitchFamily="34" charset="0"/>
              </a:rPr>
              <a:t>Guatemala</a:t>
            </a:r>
          </a:p>
          <a:p>
            <a:pPr algn="just"/>
            <a:r>
              <a:rPr lang="es-ES" sz="2800" dirty="0">
                <a:latin typeface="Arial" panose="020B0604020202020204" pitchFamily="34" charset="0"/>
                <a:cs typeface="Arial" panose="020B0604020202020204" pitchFamily="34" charset="0"/>
              </a:rPr>
              <a:t>Venezuela</a:t>
            </a:r>
          </a:p>
          <a:p>
            <a:pPr algn="just"/>
            <a:r>
              <a:rPr lang="es-ES" sz="2800" dirty="0">
                <a:latin typeface="Arial" panose="020B0604020202020204" pitchFamily="34" charset="0"/>
                <a:cs typeface="Arial" panose="020B0604020202020204" pitchFamily="34" charset="0"/>
              </a:rPr>
              <a:t>Ecuador</a:t>
            </a:r>
          </a:p>
          <a:p>
            <a:pPr algn="just"/>
            <a:r>
              <a:rPr lang="es-ES" sz="2800" dirty="0">
                <a:latin typeface="Arial" panose="020B0604020202020204" pitchFamily="34" charset="0"/>
                <a:cs typeface="Arial" panose="020B0604020202020204" pitchFamily="34" charset="0"/>
              </a:rPr>
              <a:t>Guyana</a:t>
            </a:r>
          </a:p>
          <a:p>
            <a:pPr algn="just"/>
            <a:r>
              <a:rPr lang="es-ES" sz="2800" dirty="0">
                <a:latin typeface="Arial" panose="020B0604020202020204" pitchFamily="34" charset="0"/>
                <a:cs typeface="Arial" panose="020B0604020202020204" pitchFamily="34" charset="0"/>
              </a:rPr>
              <a:t>Brasil</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60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099DF-9F6F-4F20-AA5A-600EFFE17E8A}"/>
              </a:ext>
            </a:extLst>
          </p:cNvPr>
          <p:cNvSpPr>
            <a:spLocks noGrp="1"/>
          </p:cNvSpPr>
          <p:nvPr>
            <p:ph type="title"/>
          </p:nvPr>
        </p:nvSpPr>
        <p:spPr/>
        <p:txBody>
          <a:bodyPr>
            <a:normAutofit/>
          </a:bodyPr>
          <a:lstStyle/>
          <a:p>
            <a:pPr algn="ctr"/>
            <a:r>
              <a:rPr lang="es-AR" sz="4400" b="1" dirty="0">
                <a:latin typeface="Arial" panose="020B0604020202020204" pitchFamily="34" charset="0"/>
                <a:cs typeface="Arial" panose="020B0604020202020204" pitchFamily="34" charset="0"/>
              </a:rPr>
              <a:t>Weber </a:t>
            </a:r>
            <a:r>
              <a:rPr lang="es-AR" sz="4400" b="1" dirty="0" err="1">
                <a:latin typeface="Arial" panose="020B0604020202020204" pitchFamily="34" charset="0"/>
                <a:cs typeface="Arial" panose="020B0604020202020204" pitchFamily="34" charset="0"/>
              </a:rPr>
              <a:t>mix</a:t>
            </a:r>
            <a:r>
              <a:rPr lang="es-AR" sz="4400" b="1" dirty="0">
                <a:latin typeface="Arial" panose="020B0604020202020204" pitchFamily="34" charset="0"/>
                <a:cs typeface="Arial" panose="020B0604020202020204" pitchFamily="34" charset="0"/>
              </a:rPr>
              <a:t> Gramsci</a:t>
            </a:r>
          </a:p>
        </p:txBody>
      </p:sp>
      <p:cxnSp>
        <p:nvCxnSpPr>
          <p:cNvPr id="4" name="Conector recto 3">
            <a:extLst>
              <a:ext uri="{FF2B5EF4-FFF2-40B4-BE49-F238E27FC236}">
                <a16:creationId xmlns:a16="http://schemas.microsoft.com/office/drawing/2014/main" id="{28A452E1-BDFB-4970-9A5A-907219F86447}"/>
              </a:ext>
            </a:extLst>
          </p:cNvPr>
          <p:cNvCxnSpPr/>
          <p:nvPr/>
        </p:nvCxnSpPr>
        <p:spPr>
          <a:xfrm>
            <a:off x="450166" y="3953022"/>
            <a:ext cx="7751299" cy="0"/>
          </a:xfrm>
          <a:prstGeom prst="line">
            <a:avLst/>
          </a:prstGeom>
        </p:spPr>
        <p:style>
          <a:lnRef idx="1">
            <a:schemeClr val="dk1"/>
          </a:lnRef>
          <a:fillRef idx="0">
            <a:schemeClr val="dk1"/>
          </a:fillRef>
          <a:effectRef idx="0">
            <a:schemeClr val="dk1"/>
          </a:effectRef>
          <a:fontRef idx="minor">
            <a:schemeClr val="tx1"/>
          </a:fontRef>
        </p:style>
      </p:cxnSp>
      <p:sp>
        <p:nvSpPr>
          <p:cNvPr id="5" name="CuadroTexto 4">
            <a:extLst>
              <a:ext uri="{FF2B5EF4-FFF2-40B4-BE49-F238E27FC236}">
                <a16:creationId xmlns:a16="http://schemas.microsoft.com/office/drawing/2014/main" id="{C04230C8-D643-4676-9063-23D0DF31F9EE}"/>
              </a:ext>
            </a:extLst>
          </p:cNvPr>
          <p:cNvSpPr txBox="1"/>
          <p:nvPr/>
        </p:nvSpPr>
        <p:spPr>
          <a:xfrm>
            <a:off x="450166" y="2869809"/>
            <a:ext cx="1336431" cy="646331"/>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Estado weberiano</a:t>
            </a:r>
          </a:p>
        </p:txBody>
      </p:sp>
      <p:sp>
        <p:nvSpPr>
          <p:cNvPr id="6" name="CuadroTexto 5">
            <a:extLst>
              <a:ext uri="{FF2B5EF4-FFF2-40B4-BE49-F238E27FC236}">
                <a16:creationId xmlns:a16="http://schemas.microsoft.com/office/drawing/2014/main" id="{DD315781-E6B3-4837-9719-FC046761CE27}"/>
              </a:ext>
            </a:extLst>
          </p:cNvPr>
          <p:cNvSpPr txBox="1"/>
          <p:nvPr/>
        </p:nvSpPr>
        <p:spPr>
          <a:xfrm>
            <a:off x="7132320" y="2919047"/>
            <a:ext cx="1871003" cy="646331"/>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Estado fallido </a:t>
            </a:r>
            <a:r>
              <a:rPr lang="es-AR" b="1" dirty="0" err="1">
                <a:latin typeface="Arial" panose="020B0604020202020204" pitchFamily="34" charset="0"/>
                <a:cs typeface="Arial" panose="020B0604020202020204" pitchFamily="34" charset="0"/>
              </a:rPr>
              <a:t>ó</a:t>
            </a:r>
            <a:r>
              <a:rPr lang="es-AR" b="1" dirty="0">
                <a:latin typeface="Arial" panose="020B0604020202020204" pitchFamily="34" charset="0"/>
                <a:cs typeface="Arial" panose="020B0604020202020204" pitchFamily="34" charset="0"/>
              </a:rPr>
              <a:t> no Estado</a:t>
            </a:r>
          </a:p>
        </p:txBody>
      </p:sp>
      <p:sp>
        <p:nvSpPr>
          <p:cNvPr id="7" name="CuadroTexto 6">
            <a:extLst>
              <a:ext uri="{FF2B5EF4-FFF2-40B4-BE49-F238E27FC236}">
                <a16:creationId xmlns:a16="http://schemas.microsoft.com/office/drawing/2014/main" id="{D219FAFF-1C6A-4F4E-991F-EC0EDDE306B8}"/>
              </a:ext>
            </a:extLst>
          </p:cNvPr>
          <p:cNvSpPr txBox="1"/>
          <p:nvPr/>
        </p:nvSpPr>
        <p:spPr>
          <a:xfrm>
            <a:off x="450165" y="4389120"/>
            <a:ext cx="1899139" cy="646331"/>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Estado en sentido amplio</a:t>
            </a:r>
          </a:p>
        </p:txBody>
      </p:sp>
      <p:sp>
        <p:nvSpPr>
          <p:cNvPr id="8" name="CuadroTexto 7">
            <a:extLst>
              <a:ext uri="{FF2B5EF4-FFF2-40B4-BE49-F238E27FC236}">
                <a16:creationId xmlns:a16="http://schemas.microsoft.com/office/drawing/2014/main" id="{1AC8CB0A-7482-463D-9442-8C0C83007267}"/>
              </a:ext>
            </a:extLst>
          </p:cNvPr>
          <p:cNvSpPr txBox="1"/>
          <p:nvPr/>
        </p:nvSpPr>
        <p:spPr>
          <a:xfrm>
            <a:off x="5641146" y="4389120"/>
            <a:ext cx="2025746" cy="646331"/>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Crisis de dominación</a:t>
            </a:r>
          </a:p>
        </p:txBody>
      </p:sp>
      <p:sp>
        <p:nvSpPr>
          <p:cNvPr id="9" name="CuadroTexto 8">
            <a:extLst>
              <a:ext uri="{FF2B5EF4-FFF2-40B4-BE49-F238E27FC236}">
                <a16:creationId xmlns:a16="http://schemas.microsoft.com/office/drawing/2014/main" id="{5C33F13A-3538-4835-9A2A-8531552881B7}"/>
              </a:ext>
            </a:extLst>
          </p:cNvPr>
          <p:cNvSpPr txBox="1"/>
          <p:nvPr/>
        </p:nvSpPr>
        <p:spPr>
          <a:xfrm>
            <a:off x="2039815" y="5683348"/>
            <a:ext cx="5317588" cy="369332"/>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Crisis de dominación no es crisis hegemónica</a:t>
            </a:r>
          </a:p>
        </p:txBody>
      </p:sp>
      <p:sp>
        <p:nvSpPr>
          <p:cNvPr id="10" name="CuadroTexto 9">
            <a:extLst>
              <a:ext uri="{FF2B5EF4-FFF2-40B4-BE49-F238E27FC236}">
                <a16:creationId xmlns:a16="http://schemas.microsoft.com/office/drawing/2014/main" id="{516AED30-7B7C-48F7-9C63-0C09C94B16C6}"/>
              </a:ext>
            </a:extLst>
          </p:cNvPr>
          <p:cNvSpPr txBox="1"/>
          <p:nvPr/>
        </p:nvSpPr>
        <p:spPr>
          <a:xfrm>
            <a:off x="4994030" y="2919047"/>
            <a:ext cx="2138290" cy="646331"/>
          </a:xfrm>
          <a:prstGeom prst="rect">
            <a:avLst/>
          </a:prstGeom>
          <a:noFill/>
        </p:spPr>
        <p:txBody>
          <a:bodyPr wrap="square" rtlCol="0">
            <a:spAutoFit/>
          </a:bodyPr>
          <a:lstStyle/>
          <a:p>
            <a:endParaRPr lang="es-AR" b="1" dirty="0">
              <a:latin typeface="Arial" panose="020B0604020202020204" pitchFamily="34" charset="0"/>
              <a:cs typeface="Arial" panose="020B0604020202020204" pitchFamily="34" charset="0"/>
            </a:endParaRPr>
          </a:p>
          <a:p>
            <a:r>
              <a:rPr lang="es-AR" b="1" dirty="0">
                <a:latin typeface="Arial" panose="020B0604020202020204" pitchFamily="34" charset="0"/>
                <a:cs typeface="Arial" panose="020B0604020202020204" pitchFamily="34" charset="0"/>
              </a:rPr>
              <a:t>  Proceso de falla</a:t>
            </a:r>
          </a:p>
        </p:txBody>
      </p:sp>
    </p:spTree>
    <p:extLst>
      <p:ext uri="{BB962C8B-B14F-4D97-AF65-F5344CB8AC3E}">
        <p14:creationId xmlns:p14="http://schemas.microsoft.com/office/powerpoint/2010/main" val="2614510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16CDCE0-673A-4B12-8633-32B2FC286290}"/>
              </a:ext>
            </a:extLst>
          </p:cNvPr>
          <p:cNvSpPr txBox="1"/>
          <p:nvPr/>
        </p:nvSpPr>
        <p:spPr>
          <a:xfrm>
            <a:off x="1076178" y="1885071"/>
            <a:ext cx="6991643" cy="1384995"/>
          </a:xfrm>
          <a:prstGeom prst="rect">
            <a:avLst/>
          </a:prstGeom>
          <a:noFill/>
        </p:spPr>
        <p:txBody>
          <a:bodyPr wrap="square" rtlCol="0">
            <a:spAutoFit/>
          </a:bodyPr>
          <a:lstStyle/>
          <a:p>
            <a:pPr marL="285750" indent="-285750">
              <a:buFont typeface="Arial" panose="020B0604020202020204" pitchFamily="34" charset="0"/>
              <a:buChar char="•"/>
            </a:pPr>
            <a:r>
              <a:rPr lang="es-ES" sz="2800" dirty="0" err="1">
                <a:latin typeface="Arial" panose="020B0604020202020204" pitchFamily="34" charset="0"/>
                <a:cs typeface="Arial" panose="020B0604020202020204" pitchFamily="34" charset="0"/>
              </a:rPr>
              <a:t>Trafficking</a:t>
            </a:r>
            <a:endParaRPr lang="es-ES" sz="2800" dirty="0">
              <a:latin typeface="Arial" panose="020B0604020202020204" pitchFamily="34" charset="0"/>
              <a:cs typeface="Arial" panose="020B0604020202020204" pitchFamily="34" charset="0"/>
            </a:endParaRPr>
          </a:p>
          <a:p>
            <a:endParaRPr lang="es-E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800" dirty="0" err="1">
                <a:latin typeface="Arial" panose="020B0604020202020204" pitchFamily="34" charset="0"/>
                <a:cs typeface="Arial" panose="020B0604020202020204" pitchFamily="34" charset="0"/>
              </a:rPr>
              <a:t>Smuggling</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329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8991656-999E-410D-BE79-AAE9F981FD7A}"/>
              </a:ext>
            </a:extLst>
          </p:cNvPr>
          <p:cNvPicPr/>
          <p:nvPr/>
        </p:nvPicPr>
        <p:blipFill rotWithShape="1">
          <a:blip r:embed="rId2"/>
          <a:srcRect l="31573" t="18825" r="10924" b="22506"/>
          <a:stretch/>
        </p:blipFill>
        <p:spPr bwMode="auto">
          <a:xfrm>
            <a:off x="1076178" y="1795462"/>
            <a:ext cx="6991643" cy="4450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9233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7922186-7217-4031-8551-C3DA4F44A260}"/>
              </a:ext>
            </a:extLst>
          </p:cNvPr>
          <p:cNvPicPr/>
          <p:nvPr/>
        </p:nvPicPr>
        <p:blipFill rotWithShape="1">
          <a:blip r:embed="rId2"/>
          <a:srcRect l="31750" t="18825" r="11100" b="16545"/>
          <a:stretch/>
        </p:blipFill>
        <p:spPr bwMode="auto">
          <a:xfrm>
            <a:off x="956602" y="1714499"/>
            <a:ext cx="7160455" cy="4348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760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16CDCE0-673A-4B12-8633-32B2FC286290}"/>
              </a:ext>
            </a:extLst>
          </p:cNvPr>
          <p:cNvSpPr txBox="1"/>
          <p:nvPr/>
        </p:nvSpPr>
        <p:spPr>
          <a:xfrm>
            <a:off x="628650" y="2044005"/>
            <a:ext cx="7706457" cy="3970318"/>
          </a:xfrm>
          <a:prstGeom prst="rect">
            <a:avLst/>
          </a:prstGeom>
          <a:noFill/>
        </p:spPr>
        <p:txBody>
          <a:bodyPr wrap="square" rtlCol="0">
            <a:spAutoFit/>
          </a:bodyPr>
          <a:lstStyle/>
          <a:p>
            <a:r>
              <a:rPr lang="es-ES" sz="2800" dirty="0">
                <a:latin typeface="Arial" panose="020B0604020202020204" pitchFamily="34" charset="0"/>
                <a:cs typeface="Arial" panose="020B0604020202020204" pitchFamily="34" charset="0"/>
              </a:rPr>
              <a:t>Tendencias entre 2019 y 2022:</a:t>
            </a:r>
          </a:p>
          <a:p>
            <a:endParaRPr lang="es-E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Disminuyó en un 11 % a nivel global.</a:t>
            </a:r>
          </a:p>
          <a:p>
            <a:endParaRPr lang="es-E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La reducción más pronunciada se produjo en el Asia-Pacífico (59%) y la menor en el África Subsahariana (12%).</a:t>
            </a:r>
          </a:p>
          <a:p>
            <a:endParaRPr lang="es-E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latin typeface="Arial" panose="020B0604020202020204" pitchFamily="34" charset="0"/>
                <a:cs typeface="Arial" panose="020B0604020202020204" pitchFamily="34" charset="0"/>
              </a:rPr>
              <a:t>En Sudamérica la reducción fue del 32%.</a:t>
            </a:r>
            <a:endParaRPr lang="es-A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401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16CDCE0-673A-4B12-8633-32B2FC286290}"/>
              </a:ext>
            </a:extLst>
          </p:cNvPr>
          <p:cNvSpPr txBox="1"/>
          <p:nvPr/>
        </p:nvSpPr>
        <p:spPr>
          <a:xfrm>
            <a:off x="448408" y="1690689"/>
            <a:ext cx="7886699" cy="4832092"/>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Causas:</a:t>
            </a:r>
          </a:p>
          <a:p>
            <a:pPr algn="just"/>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Menor capacidad institucional para detectar a las víctimas (Reducción desde el 2019: 24%).</a:t>
            </a:r>
          </a:p>
          <a:p>
            <a:pPr marL="457200" indent="-45720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Menor capacidad de los traficantes de operar durante la Pandemia.</a:t>
            </a:r>
          </a:p>
          <a:p>
            <a:pPr marL="457200" indent="-45720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Algunos traficantes han cambiado a procedimientos más ocultos y menos detectables.</a:t>
            </a:r>
          </a:p>
        </p:txBody>
      </p:sp>
    </p:spTree>
    <p:extLst>
      <p:ext uri="{BB962C8B-B14F-4D97-AF65-F5344CB8AC3E}">
        <p14:creationId xmlns:p14="http://schemas.microsoft.com/office/powerpoint/2010/main" val="1357409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16CDCE0-673A-4B12-8633-32B2FC286290}"/>
              </a:ext>
            </a:extLst>
          </p:cNvPr>
          <p:cNvSpPr txBox="1"/>
          <p:nvPr/>
        </p:nvSpPr>
        <p:spPr>
          <a:xfrm>
            <a:off x="448408" y="1690689"/>
            <a:ext cx="7886699" cy="523220"/>
          </a:xfrm>
          <a:prstGeom prst="rect">
            <a:avLst/>
          </a:prstGeom>
          <a:noFill/>
        </p:spPr>
        <p:txBody>
          <a:bodyPr wrap="square" rtlCol="0">
            <a:spAutoFit/>
          </a:bodyPr>
          <a:lstStyle/>
          <a:p>
            <a:pPr algn="just"/>
            <a:endParaRPr lang="es-ES" sz="28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695655BF-C029-4B4C-AC91-CD6A2729024F}"/>
              </a:ext>
            </a:extLst>
          </p:cNvPr>
          <p:cNvPicPr/>
          <p:nvPr/>
        </p:nvPicPr>
        <p:blipFill rotWithShape="1">
          <a:blip r:embed="rId2"/>
          <a:srcRect l="29457" t="10668" r="6867" b="9642"/>
          <a:stretch/>
        </p:blipFill>
        <p:spPr bwMode="auto">
          <a:xfrm>
            <a:off x="808893" y="1652587"/>
            <a:ext cx="7706455" cy="48402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3106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16CDCE0-673A-4B12-8633-32B2FC286290}"/>
              </a:ext>
            </a:extLst>
          </p:cNvPr>
          <p:cNvSpPr txBox="1"/>
          <p:nvPr/>
        </p:nvSpPr>
        <p:spPr>
          <a:xfrm>
            <a:off x="448408" y="1690689"/>
            <a:ext cx="7886699" cy="523220"/>
          </a:xfrm>
          <a:prstGeom prst="rect">
            <a:avLst/>
          </a:prstGeom>
          <a:noFill/>
        </p:spPr>
        <p:txBody>
          <a:bodyPr wrap="square" rtlCol="0">
            <a:spAutoFit/>
          </a:bodyPr>
          <a:lstStyle/>
          <a:p>
            <a:pPr algn="just"/>
            <a:endParaRPr lang="es-ES" sz="28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FF9E725-2CF4-43AB-A073-4099028B8AAE}"/>
              </a:ext>
            </a:extLst>
          </p:cNvPr>
          <p:cNvPicPr/>
          <p:nvPr/>
        </p:nvPicPr>
        <p:blipFill rotWithShape="1">
          <a:blip r:embed="rId2"/>
          <a:srcRect l="28927" t="10354" r="11983" b="30663"/>
          <a:stretch/>
        </p:blipFill>
        <p:spPr bwMode="auto">
          <a:xfrm>
            <a:off x="808893" y="1638935"/>
            <a:ext cx="7706456" cy="4621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9643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16CDCE0-673A-4B12-8633-32B2FC286290}"/>
              </a:ext>
            </a:extLst>
          </p:cNvPr>
          <p:cNvSpPr txBox="1"/>
          <p:nvPr/>
        </p:nvSpPr>
        <p:spPr>
          <a:xfrm>
            <a:off x="448408" y="1690689"/>
            <a:ext cx="7886699" cy="523220"/>
          </a:xfrm>
          <a:prstGeom prst="rect">
            <a:avLst/>
          </a:prstGeom>
          <a:noFill/>
        </p:spPr>
        <p:txBody>
          <a:bodyPr wrap="square" rtlCol="0">
            <a:spAutoFit/>
          </a:bodyPr>
          <a:lstStyle/>
          <a:p>
            <a:pPr algn="just"/>
            <a:endParaRPr lang="es-ES" sz="28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175FB8E7-7CC0-43F3-9DDD-9A81626B256A}"/>
              </a:ext>
            </a:extLst>
          </p:cNvPr>
          <p:cNvPicPr/>
          <p:nvPr/>
        </p:nvPicPr>
        <p:blipFill rotWithShape="1">
          <a:blip r:embed="rId2"/>
          <a:srcRect l="30338" t="10354" r="37383" b="7132"/>
          <a:stretch/>
        </p:blipFill>
        <p:spPr bwMode="auto">
          <a:xfrm>
            <a:off x="1575582" y="1690688"/>
            <a:ext cx="6119446" cy="4442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3342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16CDCE0-673A-4B12-8633-32B2FC286290}"/>
              </a:ext>
            </a:extLst>
          </p:cNvPr>
          <p:cNvSpPr txBox="1"/>
          <p:nvPr/>
        </p:nvSpPr>
        <p:spPr>
          <a:xfrm>
            <a:off x="448408" y="1690689"/>
            <a:ext cx="7886699" cy="3539430"/>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Causas del Tráfico de Personas:</a:t>
            </a:r>
          </a:p>
          <a:p>
            <a:pPr algn="just"/>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Guerras y violencia armada.</a:t>
            </a:r>
          </a:p>
          <a:p>
            <a:pPr algn="just"/>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Desastres Naturales y pérdidas de cosechas por cambio climático.</a:t>
            </a:r>
          </a:p>
          <a:p>
            <a:pPr marL="457200" indent="-45720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Desigualdad económica.</a:t>
            </a:r>
          </a:p>
        </p:txBody>
      </p:sp>
    </p:spTree>
    <p:extLst>
      <p:ext uri="{BB962C8B-B14F-4D97-AF65-F5344CB8AC3E}">
        <p14:creationId xmlns:p14="http://schemas.microsoft.com/office/powerpoint/2010/main" val="2701613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1510BE0D-8248-4DA8-A809-7F1E179B840A}"/>
              </a:ext>
            </a:extLst>
          </p:cNvPr>
          <p:cNvPicPr/>
          <p:nvPr/>
        </p:nvPicPr>
        <p:blipFill rotWithShape="1">
          <a:blip r:embed="rId2"/>
          <a:srcRect l="27869" t="10668" r="9161" b="8387"/>
          <a:stretch/>
        </p:blipFill>
        <p:spPr bwMode="auto">
          <a:xfrm>
            <a:off x="628650" y="1556702"/>
            <a:ext cx="7886698" cy="4936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032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6"/>
            <a:ext cx="7886700" cy="5951268"/>
          </a:xfrm>
        </p:spPr>
        <p:txBody>
          <a:bodyPr>
            <a:normAutofit/>
          </a:bodyPr>
          <a:lstStyle/>
          <a:p>
            <a:pPr algn="just"/>
            <a:r>
              <a:rPr lang="es-AR" sz="2800" dirty="0">
                <a:latin typeface="Arial" pitchFamily="34" charset="0"/>
                <a:cs typeface="Arial" pitchFamily="34" charset="0"/>
              </a:rPr>
              <a:t>Entonces hay Estado Nacional cuando se establece una forma de relaciones de producción y tiene la:</a:t>
            </a:r>
            <a:br>
              <a:rPr lang="es-AR" sz="2800" dirty="0">
                <a:latin typeface="Arial" pitchFamily="34" charset="0"/>
                <a:cs typeface="Arial" pitchFamily="34" charset="0"/>
              </a:rPr>
            </a:br>
            <a:r>
              <a:rPr lang="es-AR" sz="2800" dirty="0">
                <a:latin typeface="Arial" pitchFamily="34" charset="0"/>
                <a:cs typeface="Arial" pitchFamily="34" charset="0"/>
              </a:rPr>
              <a:t> </a:t>
            </a:r>
            <a:br>
              <a:rPr lang="es-AR" sz="2800" dirty="0">
                <a:latin typeface="Arial" pitchFamily="34" charset="0"/>
                <a:cs typeface="Arial" pitchFamily="34" charset="0"/>
              </a:rPr>
            </a:br>
            <a:r>
              <a:rPr lang="es-AR" sz="2800" dirty="0">
                <a:latin typeface="Arial" pitchFamily="34" charset="0"/>
                <a:cs typeface="Arial" pitchFamily="34" charset="0"/>
              </a:rPr>
              <a:t>a) Capacidad de externalizar su poder,</a:t>
            </a:r>
            <a:br>
              <a:rPr lang="es-AR" sz="2800" dirty="0">
                <a:latin typeface="Arial" pitchFamily="34" charset="0"/>
                <a:cs typeface="Arial" pitchFamily="34" charset="0"/>
              </a:rPr>
            </a:br>
            <a:br>
              <a:rPr lang="es-AR" sz="2800" dirty="0">
                <a:latin typeface="Arial" pitchFamily="34" charset="0"/>
                <a:cs typeface="Arial" pitchFamily="34" charset="0"/>
              </a:rPr>
            </a:br>
            <a:r>
              <a:rPr lang="es-AR" sz="2800" dirty="0">
                <a:latin typeface="Arial" pitchFamily="34" charset="0"/>
                <a:cs typeface="Arial" pitchFamily="34" charset="0"/>
              </a:rPr>
              <a:t>b) Capacidad de institucionalizar su autoridad, </a:t>
            </a:r>
            <a:br>
              <a:rPr lang="es-AR" sz="2800" dirty="0">
                <a:latin typeface="Arial" pitchFamily="34" charset="0"/>
                <a:cs typeface="Arial" pitchFamily="34" charset="0"/>
              </a:rPr>
            </a:br>
            <a:br>
              <a:rPr lang="es-AR" sz="2800" dirty="0">
                <a:latin typeface="Arial" pitchFamily="34" charset="0"/>
                <a:cs typeface="Arial" pitchFamily="34" charset="0"/>
              </a:rPr>
            </a:br>
            <a:r>
              <a:rPr lang="es-AR" sz="2800" dirty="0">
                <a:latin typeface="Arial" pitchFamily="34" charset="0"/>
                <a:cs typeface="Arial" pitchFamily="34" charset="0"/>
              </a:rPr>
              <a:t>c) Capacidad de diferenciar su control,</a:t>
            </a:r>
            <a:br>
              <a:rPr lang="es-AR" sz="2800" dirty="0">
                <a:latin typeface="Arial" pitchFamily="34" charset="0"/>
                <a:cs typeface="Arial" pitchFamily="34" charset="0"/>
              </a:rPr>
            </a:br>
            <a:br>
              <a:rPr lang="es-AR" sz="2800" dirty="0">
                <a:latin typeface="Arial" pitchFamily="34" charset="0"/>
                <a:cs typeface="Arial" pitchFamily="34" charset="0"/>
              </a:rPr>
            </a:br>
            <a:r>
              <a:rPr lang="es-AR" sz="2800" dirty="0">
                <a:latin typeface="Arial" pitchFamily="34" charset="0"/>
                <a:cs typeface="Arial" pitchFamily="34" charset="0"/>
              </a:rPr>
              <a:t>d) Capacidad de internalizar una identidad colectiva.</a:t>
            </a:r>
            <a:br>
              <a:rPr lang="es-AR" sz="2800" dirty="0">
                <a:latin typeface="Arial" pitchFamily="34" charset="0"/>
                <a:cs typeface="Arial" pitchFamily="34" charset="0"/>
              </a:rPr>
            </a:br>
            <a:br>
              <a:rPr lang="es-AR" sz="2800" dirty="0">
                <a:latin typeface="Arial" pitchFamily="34" charset="0"/>
                <a:cs typeface="Arial" pitchFamily="34" charset="0"/>
              </a:rPr>
            </a:br>
            <a:endParaRPr lang="es-AR" sz="2800" dirty="0">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5335647-8F96-4772-BDA4-A3A8732D7639}"/>
              </a:ext>
            </a:extLst>
          </p:cNvPr>
          <p:cNvPicPr/>
          <p:nvPr/>
        </p:nvPicPr>
        <p:blipFill rotWithShape="1">
          <a:blip r:embed="rId2"/>
          <a:srcRect l="31044" t="12237" r="37383" b="8701"/>
          <a:stretch/>
        </p:blipFill>
        <p:spPr bwMode="auto">
          <a:xfrm>
            <a:off x="1688123" y="1491174"/>
            <a:ext cx="5936565" cy="51065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8132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5386090"/>
          </a:xfrm>
          <a:prstGeom prst="rect">
            <a:avLst/>
          </a:prstGeom>
          <a:noFill/>
        </p:spPr>
        <p:txBody>
          <a:bodyPr wrap="square" rtlCol="0">
            <a:spAutoFit/>
          </a:bodyPr>
          <a:lstStyle/>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Es más probable que las mujeres tratantes sean condenadas.</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En Sudamérica disminuyó en un 23% la detección hombres en redes de Trata.</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En Sudamérica disminuyó en un 38% la detección de mujeres en redes de Trata.</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El número de personas condenadas disminuyó en un 46%.</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399101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TRATA DE PERSONAS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4955203"/>
          </a:xfrm>
          <a:prstGeom prst="rect">
            <a:avLst/>
          </a:prstGeom>
          <a:noFill/>
        </p:spPr>
        <p:txBody>
          <a:bodyPr wrap="square" rtlCol="0">
            <a:spAutoFit/>
          </a:bodyPr>
          <a:lstStyle/>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En América Central y el Caribe disminuyó en un 60% la detección de hombres víctimas de Trata.</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En América Central y el Caribe disminuyó en un 67% la detección de mujeres víctimas de Trata.</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Más del 10% de las víctimas fueron hombres.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1619988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TRÁFICO DE DROGAS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5816977"/>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Consumo</a:t>
            </a: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El consumo aumentó entre 2011 y 2021 un 23%, pasando de 240 millones a 296 millones de consumidores. El 5,8% de la población mundial entre 18 y 65 años.</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La principal droga es el Cannabis, seguido por las anfetaminas y cocaína. En las mujeres predomina las anfetaminas y en los hombres los opiáceos.</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Se esta reduciendo la brecha de género.</a:t>
            </a:r>
          </a:p>
          <a:p>
            <a:pPr marL="285750" indent="-285750" algn="just">
              <a:buFont typeface="Arial" panose="020B0604020202020204" pitchFamily="34" charset="0"/>
              <a:buChar char="•"/>
            </a:pPr>
            <a:endParaRPr lang="es-ES" dirty="0"/>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1001522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TRÁFICO DE DROGAS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4678204"/>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Consumo</a:t>
            </a:r>
          </a:p>
          <a:p>
            <a:pPr algn="just"/>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Los opioides son la principal causa de muerte por sobredosis: u 70% en el año 2019.</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Los principales trastornos a la salud provienen de los opioides y del Cannabis.</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Aunque en América Latina lo es la cocaína.</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3638269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TRÁFICO DE DROGAS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5109091"/>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Consumo</a:t>
            </a:r>
          </a:p>
          <a:p>
            <a:pPr algn="just"/>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Aumentó la inyección de drogas por vía intravenosa con preponderancia en los hombres y es el causante de la epidemia de hepatitis C.</a:t>
            </a:r>
          </a:p>
          <a:p>
            <a:pPr marL="285750" indent="-28575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800" dirty="0">
                <a:latin typeface="Arial" panose="020B0604020202020204" pitchFamily="34" charset="0"/>
                <a:cs typeface="Arial" panose="020B0604020202020204" pitchFamily="34" charset="0"/>
              </a:rPr>
              <a:t>Sigue siendo alta la disponibilidad de consumo de opioides recetados en países de América del Norte, Oceanía y Europa Occidental.</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2928096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TRÁFICO DE DROGAS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3816429"/>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Consumo</a:t>
            </a:r>
          </a:p>
          <a:p>
            <a:pPr algn="just"/>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Hay mayor prevalencia en los jóvenes que en los adultos.</a:t>
            </a:r>
          </a:p>
          <a:p>
            <a:pPr marL="457200" indent="-45720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En América del Sur más de la mitad de las personas bajo tratamiento por consumo tienen menos de 25 años.</a:t>
            </a:r>
          </a:p>
          <a:p>
            <a:pPr marL="285750" indent="-285750">
              <a:buFont typeface="Arial" panose="020B0604020202020204" pitchFamily="34" charset="0"/>
              <a:buChar char="•"/>
            </a:pPr>
            <a:endParaRPr lang="es-AR" dirty="0"/>
          </a:p>
        </p:txBody>
      </p:sp>
    </p:spTree>
    <p:extLst>
      <p:ext uri="{BB962C8B-B14F-4D97-AF65-F5344CB8AC3E}">
        <p14:creationId xmlns:p14="http://schemas.microsoft.com/office/powerpoint/2010/main" val="326768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TRÁFICO DE DROGAS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5109091"/>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Tendencias</a:t>
            </a:r>
          </a:p>
          <a:p>
            <a:pPr algn="just"/>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Interrelación con otros delitos complejos: trata de personas (sexual y trabajo esclavo), inmigración ilegal, lavado de dinero.</a:t>
            </a:r>
          </a:p>
          <a:p>
            <a:pPr marL="457200" indent="-45720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Aumento de la desforestación del Amazonas para la plantación de </a:t>
            </a:r>
            <a:r>
              <a:rPr lang="es-ES" sz="2800" dirty="0" err="1">
                <a:latin typeface="Arial" panose="020B0604020202020204" pitchFamily="34" charset="0"/>
                <a:cs typeface="Arial" panose="020B0604020202020204" pitchFamily="34" charset="0"/>
              </a:rPr>
              <a:t>de</a:t>
            </a:r>
            <a:r>
              <a:rPr lang="es-ES" sz="2800" dirty="0">
                <a:latin typeface="Arial" panose="020B0604020202020204" pitchFamily="34" charset="0"/>
                <a:cs typeface="Arial" panose="020B0604020202020204" pitchFamily="34" charset="0"/>
              </a:rPr>
              <a:t> la hoja de coca.</a:t>
            </a:r>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r>
              <a:rPr lang="es-AR" sz="2800" dirty="0">
                <a:latin typeface="Arial" panose="020B0604020202020204" pitchFamily="34" charset="0"/>
                <a:cs typeface="Arial" panose="020B0604020202020204" pitchFamily="34" charset="0"/>
              </a:rPr>
              <a:t>Continúa aumentando la oferta de cocaína.</a:t>
            </a:r>
          </a:p>
        </p:txBody>
      </p:sp>
    </p:spTree>
    <p:extLst>
      <p:ext uri="{BB962C8B-B14F-4D97-AF65-F5344CB8AC3E}">
        <p14:creationId xmlns:p14="http://schemas.microsoft.com/office/powerpoint/2010/main" val="2177160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5CD83-96D4-4595-B7EF-DB33F678598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TRÁFICO DE DROGAS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63C23D7-97CB-4E35-B7C9-4CA2BADBB243}"/>
              </a:ext>
            </a:extLst>
          </p:cNvPr>
          <p:cNvSpPr txBox="1"/>
          <p:nvPr/>
        </p:nvSpPr>
        <p:spPr>
          <a:xfrm>
            <a:off x="858128" y="1690689"/>
            <a:ext cx="7371471" cy="5262979"/>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Tendencias</a:t>
            </a:r>
          </a:p>
          <a:p>
            <a:pPr algn="just"/>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2800" dirty="0">
                <a:latin typeface="Arial" panose="020B0604020202020204" pitchFamily="34" charset="0"/>
                <a:cs typeface="Arial" panose="020B0604020202020204" pitchFamily="34" charset="0"/>
              </a:rPr>
              <a:t>El mercado se sigue concentrando en América y Europa occidental, está aumentando en Asia, Europa Suroriental y África.</a:t>
            </a:r>
          </a:p>
          <a:p>
            <a:pPr marL="457200" indent="-457200" algn="just">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AR" sz="2800" dirty="0">
                <a:latin typeface="Arial" panose="020B0604020202020204" pitchFamily="34" charset="0"/>
                <a:cs typeface="Arial" panose="020B0604020202020204" pitchFamily="34" charset="0"/>
              </a:rPr>
              <a:t>Existe una correlación entre narcotráfico y conflicto armados.</a:t>
            </a:r>
          </a:p>
          <a:p>
            <a:pPr marL="457200" indent="-457200" algn="just">
              <a:buFont typeface="Arial" panose="020B0604020202020204" pitchFamily="34" charset="0"/>
              <a:buChar char="•"/>
            </a:pPr>
            <a:endParaRPr lang="es-AR" sz="28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AR" sz="2800" dirty="0">
                <a:latin typeface="Arial" panose="020B0604020202020204" pitchFamily="34" charset="0"/>
                <a:cs typeface="Arial" panose="020B0604020202020204" pitchFamily="34" charset="0"/>
              </a:rPr>
              <a:t>Han surgido nuevas sustancias que tienen como base el cannabis.</a:t>
            </a:r>
          </a:p>
        </p:txBody>
      </p:sp>
    </p:spTree>
    <p:extLst>
      <p:ext uri="{BB962C8B-B14F-4D97-AF65-F5344CB8AC3E}">
        <p14:creationId xmlns:p14="http://schemas.microsoft.com/office/powerpoint/2010/main" val="420871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Prevención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379828" y="1690689"/>
            <a:ext cx="8299938" cy="4401205"/>
          </a:xfrm>
          <a:prstGeom prst="rect">
            <a:avLst/>
          </a:prstGeom>
          <a:noFill/>
        </p:spPr>
        <p:txBody>
          <a:bodyPr wrap="square" rtlCol="0">
            <a:spAutoFit/>
          </a:bodyPr>
          <a:lstStyle/>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En todos los delitos transnacionales se encuentran imbricadas la economía legal y la ilegal.</a:t>
            </a:r>
          </a:p>
          <a:p>
            <a:pPr algn="just"/>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El objetivo de la prevención situacional del delito transnacional es detectar esos puntos de contacto entre ambos “mundos” económicos, llamados Alertas Rojas, que facilitan el desarrollo del mismo y actuar sobre ellos.</a:t>
            </a:r>
          </a:p>
          <a:p>
            <a:pPr algn="just"/>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98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0"/>
            <a:ext cx="7886700" cy="1237957"/>
          </a:xfrm>
        </p:spPr>
        <p:txBody>
          <a:bodyPr>
            <a:normAutofit/>
          </a:bodyPr>
          <a:lstStyle/>
          <a:p>
            <a:pPr algn="ctr"/>
            <a:r>
              <a:rPr lang="es-AR" sz="4400" b="1" dirty="0">
                <a:latin typeface="Arial" pitchFamily="34" charset="0"/>
                <a:cs typeface="Arial" pitchFamily="34" charset="0"/>
              </a:rPr>
              <a:t>Conflicto</a:t>
            </a:r>
          </a:p>
        </p:txBody>
      </p:sp>
      <p:sp>
        <p:nvSpPr>
          <p:cNvPr id="5" name="CuadroTexto 4">
            <a:extLst>
              <a:ext uri="{FF2B5EF4-FFF2-40B4-BE49-F238E27FC236}">
                <a16:creationId xmlns:a16="http://schemas.microsoft.com/office/drawing/2014/main" id="{EFCF8A4C-9519-45B6-A103-622271F477DC}"/>
              </a:ext>
            </a:extLst>
          </p:cNvPr>
          <p:cNvSpPr txBox="1"/>
          <p:nvPr/>
        </p:nvSpPr>
        <p:spPr>
          <a:xfrm>
            <a:off x="379828" y="1420837"/>
            <a:ext cx="8328074" cy="4832092"/>
          </a:xfrm>
          <a:prstGeom prst="rect">
            <a:avLst/>
          </a:prstGeom>
          <a:noFill/>
        </p:spPr>
        <p:txBody>
          <a:bodyPr wrap="square" rtlCol="0">
            <a:spAutoFit/>
          </a:bodyPr>
          <a:lstStyle/>
          <a:p>
            <a:pPr algn="just"/>
            <a:r>
              <a:rPr lang="es-AR" sz="2800" dirty="0">
                <a:latin typeface="Arial" panose="020B0604020202020204" pitchFamily="34" charset="0"/>
                <a:cs typeface="Arial" panose="020B0604020202020204" pitchFamily="34" charset="0"/>
              </a:rPr>
              <a:t>El conflicto es parte de la condición humana. Es una manifestación que rige en las relaciones entre los seres humanos y EN los seres humanos. Un mundo sin conflicto está esclerosado. En términos hegelianos, el conflicto es parte del progreso. Las sociedades son heterogéneas y dinámicas (Tello).</a:t>
            </a:r>
          </a:p>
          <a:p>
            <a:pPr algn="just"/>
            <a:r>
              <a:rPr lang="es-AR" sz="2800" dirty="0">
                <a:latin typeface="Arial" panose="020B0604020202020204" pitchFamily="34" charset="0"/>
                <a:cs typeface="Arial" panose="020B0604020202020204" pitchFamily="34" charset="0"/>
              </a:rPr>
              <a:t>El conflicto no es violencia ni agresión. Se llega a la agresión o a la violencia cuando el conflicto no es mediatizado. Puede haber conflicto sin agresión y violencia, pero si éste se agudiza negativamente se transforma en violencia o agresión (</a:t>
            </a:r>
            <a:r>
              <a:rPr lang="es-AR" sz="2800" dirty="0" err="1">
                <a:latin typeface="Arial" panose="020B0604020202020204" pitchFamily="34" charset="0"/>
                <a:cs typeface="Arial" panose="020B0604020202020204" pitchFamily="34" charset="0"/>
              </a:rPr>
              <a:t>Galtung</a:t>
            </a:r>
            <a:r>
              <a:rPr lang="es-AR" sz="2800" dirty="0">
                <a:latin typeface="Arial" panose="020B0604020202020204" pitchFamily="34" charset="0"/>
                <a:cs typeface="Arial" panose="020B0604020202020204" pitchFamily="34"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Prevención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628650" y="2025748"/>
            <a:ext cx="8051115" cy="4401205"/>
          </a:xfrm>
          <a:prstGeom prst="rect">
            <a:avLst/>
          </a:prstGeom>
          <a:noFill/>
        </p:spPr>
        <p:txBody>
          <a:bodyPr wrap="square" rtlCol="0">
            <a:spAutoFit/>
          </a:bodyPr>
          <a:lstStyle/>
          <a:p>
            <a:pPr algn="just"/>
            <a:endParaRPr lang="es-ES" sz="2800" b="0" i="0" dirty="0">
              <a:solidFill>
                <a:srgbClr val="23221F"/>
              </a:solidFill>
              <a:effectLst/>
              <a:latin typeface="Arial" panose="020B0604020202020204" pitchFamily="34" charset="0"/>
              <a:cs typeface="Arial" panose="020B0604020202020204" pitchFamily="34" charset="0"/>
            </a:endParaRPr>
          </a:p>
          <a:p>
            <a:pPr algn="just"/>
            <a:r>
              <a:rPr lang="es-ES" sz="2800" b="0" i="0" dirty="0">
                <a:solidFill>
                  <a:srgbClr val="23221F"/>
                </a:solidFill>
                <a:effectLst/>
                <a:latin typeface="Arial" panose="020B0604020202020204" pitchFamily="34" charset="0"/>
                <a:cs typeface="Arial" panose="020B0604020202020204" pitchFamily="34" charset="0"/>
              </a:rPr>
              <a:t>1.- La demanda de bienes y servicios ilegales. Debe tenerse presente que la demanda tiende a ser inelástica —es decir, que esta no varía si sube el precio—. Por ello, los autores sugieren que las medidas que se pueden tomar para reducir son las campañas de prevención en los medios de comunicación y en el sistema educativo, entre otras, para desalentar la demanda.</a:t>
            </a:r>
          </a:p>
        </p:txBody>
      </p:sp>
    </p:spTree>
    <p:extLst>
      <p:ext uri="{BB962C8B-B14F-4D97-AF65-F5344CB8AC3E}">
        <p14:creationId xmlns:p14="http://schemas.microsoft.com/office/powerpoint/2010/main" val="26710243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Prevención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628650" y="2025748"/>
            <a:ext cx="8051115" cy="4401205"/>
          </a:xfrm>
          <a:prstGeom prst="rect">
            <a:avLst/>
          </a:prstGeom>
          <a:noFill/>
        </p:spPr>
        <p:txBody>
          <a:bodyPr wrap="square" rtlCol="0">
            <a:spAutoFit/>
          </a:bodyPr>
          <a:lstStyle/>
          <a:p>
            <a:pPr algn="just"/>
            <a:r>
              <a:rPr lang="es-ES" sz="2800" b="0" i="0" dirty="0">
                <a:solidFill>
                  <a:srgbClr val="23221F"/>
                </a:solidFill>
                <a:effectLst/>
                <a:latin typeface="Arial" panose="020B0604020202020204" pitchFamily="34" charset="0"/>
                <a:cs typeface="Arial" panose="020B0604020202020204" pitchFamily="34" charset="0"/>
              </a:rPr>
              <a:t>2.- Los facilitadores son personas cuyo conocimiento y/o habilidades son demandadas por los criminales porque permiten el desarrollo de sus actividades ilícitas. </a:t>
            </a:r>
          </a:p>
          <a:p>
            <a:pPr algn="just"/>
            <a:r>
              <a:rPr lang="es-ES" sz="2800" b="0" i="0" dirty="0">
                <a:solidFill>
                  <a:srgbClr val="23221F"/>
                </a:solidFill>
                <a:effectLst/>
                <a:latin typeface="Arial" panose="020B0604020202020204" pitchFamily="34" charset="0"/>
                <a:cs typeface="Arial" panose="020B0604020202020204" pitchFamily="34" charset="0"/>
              </a:rPr>
              <a:t>La investigación europea encontró que entre los facilitadores más demandados se encuentran:  funcionarios públicos (desde integrantes de los poderes ejecutivos, legislativo y judicial hasta policías), abogados, contadores, financistas y empresarios. </a:t>
            </a:r>
          </a:p>
        </p:txBody>
      </p:sp>
    </p:spTree>
    <p:extLst>
      <p:ext uri="{BB962C8B-B14F-4D97-AF65-F5344CB8AC3E}">
        <p14:creationId xmlns:p14="http://schemas.microsoft.com/office/powerpoint/2010/main" val="2908365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Prevención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628650" y="1690689"/>
            <a:ext cx="8107387" cy="4832092"/>
          </a:xfrm>
          <a:prstGeom prst="rect">
            <a:avLst/>
          </a:prstGeom>
          <a:noFill/>
        </p:spPr>
        <p:txBody>
          <a:bodyPr wrap="square" rtlCol="0">
            <a:spAutoFit/>
          </a:bodyPr>
          <a:lstStyle/>
          <a:p>
            <a:pPr algn="just"/>
            <a:r>
              <a:rPr lang="es-ES" sz="2800" b="0" i="0" dirty="0">
                <a:solidFill>
                  <a:srgbClr val="23221F"/>
                </a:solidFill>
                <a:effectLst/>
                <a:latin typeface="Arial" panose="020B0604020202020204" pitchFamily="34" charset="0"/>
                <a:cs typeface="Arial" panose="020B0604020202020204" pitchFamily="34" charset="0"/>
              </a:rPr>
              <a:t>En lo que respecta a las políticas públicas que se pueden implementar destacan el fortalecimiento del Estado, su Administración pública, y la calidad y bienestar de los funcionarios en particular (salarios, beneficios sociales, etc.); facilitar que abogados y contadores puedan denunciar a sus clientes si se consideran involucrados en actividades ilegales; y exclusión de empresas sospechadas de estar involucradas en actividades ilícitas de las licitaciones con el Estado o que éstas sean auditadas por el Estado.</a:t>
            </a:r>
          </a:p>
        </p:txBody>
      </p:sp>
    </p:spTree>
    <p:extLst>
      <p:ext uri="{BB962C8B-B14F-4D97-AF65-F5344CB8AC3E}">
        <p14:creationId xmlns:p14="http://schemas.microsoft.com/office/powerpoint/2010/main" val="2031913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Prevención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628650" y="1690689"/>
            <a:ext cx="8107387" cy="4401205"/>
          </a:xfrm>
          <a:prstGeom prst="rect">
            <a:avLst/>
          </a:prstGeom>
          <a:noFill/>
        </p:spPr>
        <p:txBody>
          <a:bodyPr wrap="square" rtlCol="0">
            <a:spAutoFit/>
          </a:bodyPr>
          <a:lstStyle/>
          <a:p>
            <a:pPr algn="just"/>
            <a:r>
              <a:rPr lang="es-ES" sz="2800" b="0" i="0" dirty="0">
                <a:solidFill>
                  <a:srgbClr val="23221F"/>
                </a:solidFill>
                <a:effectLst/>
                <a:latin typeface="Arial" panose="020B0604020202020204" pitchFamily="34" charset="0"/>
                <a:cs typeface="Arial" panose="020B0604020202020204" pitchFamily="34" charset="0"/>
              </a:rPr>
              <a:t>3.- Los criminales utilizan también la infraestructura asociada a las actividades legales. La investigación destacó al sistema financiero formal; instituciones financieras no bancarias (Western </a:t>
            </a:r>
            <a:r>
              <a:rPr lang="es-ES" sz="2800" b="0" i="0" dirty="0" err="1">
                <a:solidFill>
                  <a:srgbClr val="23221F"/>
                </a:solidFill>
                <a:effectLst/>
                <a:latin typeface="Arial" panose="020B0604020202020204" pitchFamily="34" charset="0"/>
                <a:cs typeface="Arial" panose="020B0604020202020204" pitchFamily="34" charset="0"/>
              </a:rPr>
              <a:t>Union</a:t>
            </a:r>
            <a:r>
              <a:rPr lang="es-ES" sz="2800" b="0" i="0" dirty="0">
                <a:solidFill>
                  <a:srgbClr val="23221F"/>
                </a:solidFill>
                <a:effectLst/>
                <a:latin typeface="Arial" panose="020B0604020202020204" pitchFamily="34" charset="0"/>
                <a:cs typeface="Arial" panose="020B0604020202020204" pitchFamily="34" charset="0"/>
              </a:rPr>
              <a:t>, </a:t>
            </a:r>
            <a:r>
              <a:rPr lang="es-ES" sz="2800" b="0" i="0" dirty="0" err="1">
                <a:solidFill>
                  <a:srgbClr val="23221F"/>
                </a:solidFill>
                <a:effectLst/>
                <a:latin typeface="Arial" panose="020B0604020202020204" pitchFamily="34" charset="0"/>
                <a:cs typeface="Arial" panose="020B0604020202020204" pitchFamily="34" charset="0"/>
              </a:rPr>
              <a:t>hawala</a:t>
            </a:r>
            <a:r>
              <a:rPr lang="es-ES" sz="2800" b="0" i="0" dirty="0">
                <a:solidFill>
                  <a:srgbClr val="23221F"/>
                </a:solidFill>
                <a:effectLst/>
                <a:latin typeface="Arial" panose="020B0604020202020204" pitchFamily="34" charset="0"/>
                <a:cs typeface="Arial" panose="020B0604020202020204" pitchFamily="34" charset="0"/>
              </a:rPr>
              <a:t>, </a:t>
            </a:r>
            <a:r>
              <a:rPr lang="es-ES" sz="2800" b="0" i="0" dirty="0" err="1">
                <a:solidFill>
                  <a:srgbClr val="23221F"/>
                </a:solidFill>
                <a:effectLst/>
                <a:latin typeface="Arial" panose="020B0604020202020204" pitchFamily="34" charset="0"/>
                <a:cs typeface="Arial" panose="020B0604020202020204" pitchFamily="34" charset="0"/>
              </a:rPr>
              <a:t>hundi</a:t>
            </a:r>
            <a:r>
              <a:rPr lang="es-ES" sz="2800" b="0" i="0" dirty="0">
                <a:solidFill>
                  <a:srgbClr val="23221F"/>
                </a:solidFill>
                <a:effectLst/>
                <a:latin typeface="Arial" panose="020B0604020202020204" pitchFamily="34" charset="0"/>
                <a:cs typeface="Arial" panose="020B0604020202020204" pitchFamily="34" charset="0"/>
              </a:rPr>
              <a:t>, </a:t>
            </a:r>
            <a:r>
              <a:rPr lang="es-ES" sz="2800" b="0" i="0" dirty="0" err="1">
                <a:solidFill>
                  <a:srgbClr val="23221F"/>
                </a:solidFill>
                <a:effectLst/>
                <a:latin typeface="Arial" panose="020B0604020202020204" pitchFamily="34" charset="0"/>
                <a:cs typeface="Arial" panose="020B0604020202020204" pitchFamily="34" charset="0"/>
              </a:rPr>
              <a:t>chiti</a:t>
            </a:r>
            <a:r>
              <a:rPr lang="es-ES" sz="2800" b="0" i="0" dirty="0">
                <a:solidFill>
                  <a:srgbClr val="23221F"/>
                </a:solidFill>
                <a:effectLst/>
                <a:latin typeface="Arial" panose="020B0604020202020204" pitchFamily="34" charset="0"/>
                <a:cs typeface="Arial" panose="020B0604020202020204" pitchFamily="34" charset="0"/>
              </a:rPr>
              <a:t> </a:t>
            </a:r>
            <a:r>
              <a:rPr lang="es-ES" sz="2800" b="0" i="0" dirty="0" err="1">
                <a:solidFill>
                  <a:srgbClr val="23221F"/>
                </a:solidFill>
                <a:effectLst/>
                <a:latin typeface="Arial" panose="020B0604020202020204" pitchFamily="34" charset="0"/>
                <a:cs typeface="Arial" panose="020B0604020202020204" pitchFamily="34" charset="0"/>
              </a:rPr>
              <a:t>banking</a:t>
            </a:r>
            <a:r>
              <a:rPr lang="es-ES" sz="2800" b="0" i="0" dirty="0">
                <a:solidFill>
                  <a:srgbClr val="23221F"/>
                </a:solidFill>
                <a:effectLst/>
                <a:latin typeface="Arial" panose="020B0604020202020204" pitchFamily="34" charset="0"/>
                <a:cs typeface="Arial" panose="020B0604020202020204" pitchFamily="34" charset="0"/>
              </a:rPr>
              <a:t>, entre otros); facilidades de transporte, y documentos oficiales (pasaportes, actas de nacimiento y casamiento, entre otros).</a:t>
            </a:r>
          </a:p>
          <a:p>
            <a:pPr algn="just"/>
            <a:r>
              <a:rPr lang="es-ES" sz="2800" b="0" i="0" dirty="0">
                <a:solidFill>
                  <a:srgbClr val="23221F"/>
                </a:solidFill>
                <a:effectLst/>
                <a:latin typeface="Arial" panose="020B0604020202020204" pitchFamily="34" charset="0"/>
                <a:cs typeface="Arial" panose="020B0604020202020204" pitchFamily="34" charset="0"/>
              </a:rPr>
              <a:t>En este punto </a:t>
            </a:r>
            <a:r>
              <a:rPr lang="es-ES" sz="2800" dirty="0">
                <a:solidFill>
                  <a:srgbClr val="23221F"/>
                </a:solidFill>
                <a:latin typeface="Arial" panose="020B0604020202020204" pitchFamily="34" charset="0"/>
                <a:cs typeface="Arial" panose="020B0604020202020204" pitchFamily="34" charset="0"/>
              </a:rPr>
              <a:t>son fundamentales las políticas contra el lavado/blanqueo de dinero.</a:t>
            </a:r>
            <a:endParaRPr lang="es-ES" sz="2800" b="0" i="0" dirty="0">
              <a:solidFill>
                <a:srgbClr val="23221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678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825D5-D961-4183-BEFA-71A5AA0223BD}"/>
              </a:ext>
            </a:extLst>
          </p:cNvPr>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Prevención de los Delitos Trasnacionales</a:t>
            </a:r>
            <a:endParaRPr lang="es-AR" sz="4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65C3211B-C0EE-42DC-865E-8C0916BADDDB}"/>
              </a:ext>
            </a:extLst>
          </p:cNvPr>
          <p:cNvSpPr txBox="1"/>
          <p:nvPr/>
        </p:nvSpPr>
        <p:spPr>
          <a:xfrm>
            <a:off x="628650" y="1690689"/>
            <a:ext cx="8107387" cy="3539430"/>
          </a:xfrm>
          <a:prstGeom prst="rect">
            <a:avLst/>
          </a:prstGeom>
          <a:noFill/>
        </p:spPr>
        <p:txBody>
          <a:bodyPr wrap="square" rtlCol="0">
            <a:spAutoFit/>
          </a:bodyPr>
          <a:lstStyle/>
          <a:p>
            <a:pPr algn="just"/>
            <a:endParaRPr lang="es-ES" sz="2800" dirty="0">
              <a:solidFill>
                <a:srgbClr val="23221F"/>
              </a:solidFill>
              <a:latin typeface="Arial" panose="020B0604020202020204" pitchFamily="34" charset="0"/>
              <a:cs typeface="Arial" panose="020B0604020202020204" pitchFamily="34" charset="0"/>
            </a:endParaRPr>
          </a:p>
          <a:p>
            <a:pPr algn="just"/>
            <a:r>
              <a:rPr lang="es-ES" sz="2800" dirty="0">
                <a:solidFill>
                  <a:srgbClr val="23221F"/>
                </a:solidFill>
                <a:latin typeface="Arial" panose="020B0604020202020204" pitchFamily="34" charset="0"/>
                <a:cs typeface="Arial" panose="020B0604020202020204" pitchFamily="34" charset="0"/>
              </a:rPr>
              <a:t>4.- La militarización de la seguridad; esto es, que las Fuerzas Armadas tengan como hipótesis de empleo la lucha contra los delitos transnacionales y el terrorismo. Las consecuencia, de acuerdo a las investigaciones académicas y los estudios comparados, es un aumento de la violencia y un empeoramiento de la seguridad.</a:t>
            </a:r>
            <a:endParaRPr lang="es-ES" sz="2800" b="0" i="0" dirty="0">
              <a:solidFill>
                <a:srgbClr val="23221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52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dirty="0">
                <a:latin typeface="Arial" pitchFamily="34" charset="0"/>
                <a:cs typeface="Arial" pitchFamily="34" charset="0"/>
              </a:rPr>
              <a:t>Triángulo del Conflicto de </a:t>
            </a:r>
            <a:r>
              <a:rPr lang="es-AR" sz="4400" dirty="0" err="1">
                <a:latin typeface="Arial" pitchFamily="34" charset="0"/>
                <a:cs typeface="Arial" pitchFamily="34" charset="0"/>
              </a:rPr>
              <a:t>Galtung</a:t>
            </a:r>
            <a:endParaRPr lang="es-AR" sz="4400"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645920" y="2025748"/>
            <a:ext cx="6020971" cy="40655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AR" sz="4400" dirty="0">
                <a:latin typeface="Arial" pitchFamily="34" charset="0"/>
                <a:cs typeface="Arial" pitchFamily="34" charset="0"/>
              </a:rPr>
              <a:t>Triángulo del Conflicto de </a:t>
            </a:r>
            <a:r>
              <a:rPr lang="es-AR" sz="4400" dirty="0" err="1">
                <a:latin typeface="Arial" pitchFamily="34" charset="0"/>
                <a:cs typeface="Arial" pitchFamily="34" charset="0"/>
              </a:rPr>
              <a:t>Galtung</a:t>
            </a:r>
            <a:endParaRPr lang="es-AR" sz="4400" dirty="0">
              <a:latin typeface="Arial" pitchFamily="34" charset="0"/>
              <a:cs typeface="Arial" pitchFamily="34" charset="0"/>
            </a:endParaRPr>
          </a:p>
        </p:txBody>
      </p:sp>
      <p:pic>
        <p:nvPicPr>
          <p:cNvPr id="5" name="Imagen 4">
            <a:extLst>
              <a:ext uri="{FF2B5EF4-FFF2-40B4-BE49-F238E27FC236}">
                <a16:creationId xmlns:a16="http://schemas.microsoft.com/office/drawing/2014/main" id="{ECC26A98-4C3A-4CB1-B292-F8485599E226}"/>
              </a:ext>
            </a:extLst>
          </p:cNvPr>
          <p:cNvPicPr/>
          <p:nvPr/>
        </p:nvPicPr>
        <p:blipFill rotWithShape="1">
          <a:blip r:embed="rId2"/>
          <a:srcRect l="49942" t="39741" r="14866" b="34742"/>
          <a:stretch/>
        </p:blipFill>
        <p:spPr bwMode="auto">
          <a:xfrm>
            <a:off x="928468" y="1828799"/>
            <a:ext cx="7258929" cy="4262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56472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3141</TotalTime>
  <Words>3771</Words>
  <Application>Microsoft Office PowerPoint</Application>
  <PresentationFormat>Presentación en pantalla (4:3)</PresentationFormat>
  <Paragraphs>392</Paragraphs>
  <Slides>74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74</vt:i4>
      </vt:variant>
    </vt:vector>
  </HeadingPairs>
  <TitlesOfParts>
    <vt:vector size="79" baseType="lpstr">
      <vt:lpstr>Arial</vt:lpstr>
      <vt:lpstr>Calibri</vt:lpstr>
      <vt:lpstr>Calibri Light</vt:lpstr>
      <vt:lpstr>Times New Roman</vt:lpstr>
      <vt:lpstr>Tema de Office</vt:lpstr>
      <vt:lpstr>Consideraciones Conceptuales</vt:lpstr>
      <vt:lpstr>ESTADO</vt:lpstr>
      <vt:lpstr>Idealmente, el Estado ejerce una dominación racional-legal.  El Estado posee una estructura organizacional que concentra los medios materiales de explotación que son administrados por la burocracia (jurídico, tributario y coercitivo). Es lo que Gramsci denomina “sociedad política”.  La burocracia se reconfigura frente al surgimiento de nuevas cuestiones problemáticas.  La burocracia no es neutra políticamente y tiene el conocimiento técnico y procedimental, lo que le permite moldear las políticas públicas.  </vt:lpstr>
      <vt:lpstr>    Sociedad Civil y la Sociedad Política integran la “superestructura”. A través de la sociedad civil (escuela, familia, medios de comunicación, la iglesia, entre otras), la clase dominante instaura una hegemonía que crea sentido común. Estado en sentido amplio.    En consecuencia, la ocupación del Aparato del Estado –medios de coerción y extracción- (por medios democráticos o revolucionarios) no supone tener  el control del Estado. Por ello, son importantes los intelectuales orgánicos para construir una contrahegemonía para desarmar el sentido común de la clase dominante, sino algunas cuestiones problemáticas no ingresaran en la agenda pública y/o no estarán disponibles determinadas definiciones de los problemas públicos.    </vt:lpstr>
      <vt:lpstr>Weber mix Gramsci</vt:lpstr>
      <vt:lpstr>Entonces hay Estado Nacional cuando se establece una forma de relaciones de producción y tiene la:   a) Capacidad de externalizar su poder,  b) Capacidad de institucionalizar su autoridad,   c) Capacidad de diferenciar su control,  d) Capacidad de internalizar una identidad colectiva.  </vt:lpstr>
      <vt:lpstr>Conflicto</vt:lpstr>
      <vt:lpstr>Triángulo del Conflicto de Galtung</vt:lpstr>
      <vt:lpstr>Triángulo del Conflicto de Galtung</vt:lpstr>
      <vt:lpstr>Triángulo del Conflicto de Galtung</vt:lpstr>
      <vt:lpstr>Violencia</vt:lpstr>
      <vt:lpstr>Guerra</vt:lpstr>
      <vt:lpstr>   “La guerra es una mera continuación de la política por otros medios (…) no es sólo un hecho político, sino más bien un verdadero instrumento del intercambio político”.  “La guerra no es sino la continuación de la política estatal”.  “El jefe militar es un especialista [en cambio el estadista] abarca el conjunto de circunstancias políticas y militares, algunas de las cuales escapan normalmente a quien no tiene más experiencia y misión que la conducción en el campo de batalla”. “La guerra surge de la política, la política determina su intensidad, le crea el motivo, le traza las grandes líneas, le fija los fines y al mismo tiempo los objetivos militares” (Aron).   </vt:lpstr>
      <vt:lpstr>Estudios de seguridad</vt:lpstr>
      <vt:lpstr>Estudios de seguridad</vt:lpstr>
      <vt:lpstr>Amenaza</vt:lpstr>
      <vt:lpstr>Seguridad</vt:lpstr>
      <vt:lpstr>Seguridad</vt:lpstr>
      <vt:lpstr>Seguridad</vt:lpstr>
      <vt:lpstr>Seguridad</vt:lpstr>
      <vt:lpstr>Presentación de PowerPoint</vt:lpstr>
      <vt:lpstr>El proceso de política pública</vt:lpstr>
      <vt:lpstr>Securitización</vt:lpstr>
      <vt:lpstr>Securitización</vt:lpstr>
      <vt:lpstr>El proceso de política pública</vt:lpstr>
      <vt:lpstr>Cambios en la matriz Estado-Sociedad a nivel internacional</vt:lpstr>
      <vt:lpstr>Cambios en la matriz Estado-Sociedad a nivel internacional</vt:lpstr>
      <vt:lpstr>Cambios en la matriz Estado-Sociedad a nivel internacional</vt:lpstr>
      <vt:lpstr>Cambios en la matriz Estado-Sociedad a nivel internacional</vt:lpstr>
      <vt:lpstr>Cambios en el Sistema internacional</vt:lpstr>
      <vt:lpstr>Cambios en el Sistema internacional</vt:lpstr>
      <vt:lpstr>Cambios en el Sistema internacional</vt:lpstr>
      <vt:lpstr>Transformación del delito transnacional</vt:lpstr>
      <vt:lpstr>Transformación del delito transnacional</vt:lpstr>
      <vt:lpstr>Conceptualización de los Delitos Trasnacionales</vt:lpstr>
      <vt:lpstr>Conceptualización de los Delitos Trasnacionales</vt:lpstr>
      <vt:lpstr>Conceptualización de los Delitos Trasnacionales</vt:lpstr>
      <vt:lpstr>Problema Triangular</vt:lpstr>
      <vt:lpstr>Situación en respecto a la violencia en América Latina</vt:lpstr>
      <vt:lpstr>Violencia medida por homicidios</vt:lpstr>
      <vt:lpstr>Situación en respecto a la violencia en América Latina</vt:lpstr>
      <vt:lpstr>Situación en respecto a la violencia en América Latina</vt:lpstr>
      <vt:lpstr>Situación en respecto a la violencia en América Latina</vt:lpstr>
      <vt:lpstr>Situación en respecto a la violencia en América Latina</vt:lpstr>
      <vt:lpstr>Situación en respecto a la violencia en América Latina</vt:lpstr>
      <vt:lpstr>Situación en respecto a la violencia en América Latina</vt:lpstr>
      <vt:lpstr>Situación en respecto a la violencia en América Latina</vt:lpstr>
      <vt:lpstr>Situación en respecto a la violencia en América Latina</vt:lpstr>
      <vt:lpstr>Situación en respecto a la violencia en América Latina</vt:lpstr>
      <vt:lpstr>TRATA DE PERSONAS</vt:lpstr>
      <vt:lpstr>TRATA DE PERSONAS</vt:lpstr>
      <vt:lpstr>TRATA DE PERSONAS</vt:lpstr>
      <vt:lpstr>TRATA DE PERSONAS</vt:lpstr>
      <vt:lpstr>TRATA DE PERSONAS</vt:lpstr>
      <vt:lpstr>TRATA DE PERSONAS</vt:lpstr>
      <vt:lpstr>TRATA DE PERSONAS</vt:lpstr>
      <vt:lpstr>TRATA DE PERSONAS</vt:lpstr>
      <vt:lpstr>TRATA DE PERSONAS</vt:lpstr>
      <vt:lpstr>TRATA DE PERSONAS</vt:lpstr>
      <vt:lpstr>TRATA DE PERSONAS</vt:lpstr>
      <vt:lpstr>TRATA DE PERSONAS</vt:lpstr>
      <vt:lpstr>TRATA DE PERSONAS</vt:lpstr>
      <vt:lpstr>TRÁFICO DE DROGAS</vt:lpstr>
      <vt:lpstr>TRÁFICO DE DROGAS</vt:lpstr>
      <vt:lpstr>TRÁFICO DE DROGAS</vt:lpstr>
      <vt:lpstr>TRÁFICO DE DROGAS</vt:lpstr>
      <vt:lpstr>TRÁFICO DE DROGAS</vt:lpstr>
      <vt:lpstr>TRÁFICO DE DROGAS</vt:lpstr>
      <vt:lpstr>Prevención de los Delitos Trasnacionales</vt:lpstr>
      <vt:lpstr>Prevención de los Delitos Trasnacionales</vt:lpstr>
      <vt:lpstr>Prevención de los Delitos Trasnacionales</vt:lpstr>
      <vt:lpstr>Prevención de los Delitos Trasnacionales</vt:lpstr>
      <vt:lpstr>Prevención de los Delitos Trasnacionales</vt:lpstr>
      <vt:lpstr>Prevención de los Delitos Trasnacionales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Atlántico Sur Antártida - Malvinas</dc:title>
  <dc:creator>Sergio Caplan</dc:creator>
  <cp:lastModifiedBy>Sergio</cp:lastModifiedBy>
  <cp:revision>156</cp:revision>
  <dcterms:created xsi:type="dcterms:W3CDTF">2015-06-17T02:25:52Z</dcterms:created>
  <dcterms:modified xsi:type="dcterms:W3CDTF">2024-10-18T14:50:19Z</dcterms:modified>
</cp:coreProperties>
</file>